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Nunito"/>
      <p:regular r:id="rId43"/>
      <p:bold r:id="rId44"/>
      <p:italic r:id="rId45"/>
      <p:boldItalic r:id="rId46"/>
    </p:embeddedFont>
    <p:embeddedFont>
      <p:font typeface="Maven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bold.fntdata"/><Relationship Id="rId21" Type="http://schemas.openxmlformats.org/officeDocument/2006/relationships/slide" Target="slides/slide16.xml"/><Relationship Id="rId43" Type="http://schemas.openxmlformats.org/officeDocument/2006/relationships/font" Target="fonts/Nunito-regular.fntdata"/><Relationship Id="rId24" Type="http://schemas.openxmlformats.org/officeDocument/2006/relationships/slide" Target="slides/slide19.xml"/><Relationship Id="rId46" Type="http://schemas.openxmlformats.org/officeDocument/2006/relationships/font" Target="fonts/Nunito-boldItalic.fntdata"/><Relationship Id="rId23" Type="http://schemas.openxmlformats.org/officeDocument/2006/relationships/slide" Target="slides/slide18.xml"/><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avenPro-bold.fntdata"/><Relationship Id="rId25" Type="http://schemas.openxmlformats.org/officeDocument/2006/relationships/slide" Target="slides/slide20.xml"/><Relationship Id="rId47" Type="http://schemas.openxmlformats.org/officeDocument/2006/relationships/font" Target="fonts/MavenPro-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sychologytoday.com/us/blog/science-choice/201504/what-is-confirmation-bia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tificamerican.com/article/biases-make-people-vulnerable-to-misinformation-spread-by-social-media/" TargetMode="External"/><Relationship Id="rId3" Type="http://schemas.openxmlformats.org/officeDocument/2006/relationships/hyperlink" Target="https://link.springer.com/chapter/10.1007%2F978-3-642-22309-9_5"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inkingispower.com/the-problem-with-doing-your-own-research/"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nowyourmeme.com/photos/923510-wikipedi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venuehunt.com/build-sales-funnel-shopify-store/" TargetMode="External"/><Relationship Id="rId3" Type="http://schemas.openxmlformats.org/officeDocument/2006/relationships/hyperlink" Target="https://www.autogrow.co/the-evil-isis-sales-funnel-deconstructed/"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cognitiveworld/2019/10/04/the-art-of-online-influence/?sh=457a490847ef" TargetMode="External"/><Relationship Id="rId3" Type="http://schemas.openxmlformats.org/officeDocument/2006/relationships/hyperlink" Target="https://www.ytcstudios.com/blog/2020/10/5/the-influence-of-fake-news-on-marketing" TargetMode="External"/><Relationship Id="rId4" Type="http://schemas.openxmlformats.org/officeDocument/2006/relationships/hyperlink" Target="https://www.dictionary.com/browse/the-medium-is-the-message" TargetMode="External"/><Relationship Id="rId5" Type="http://schemas.openxmlformats.org/officeDocument/2006/relationships/hyperlink" Target="https://commons.wikimedia.org/wiki/File:Customer_Segmentation.p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exchanger.com/venture-capital/ecosystem-map-luma-partners-kawaja/"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hneier.com/blog/archives/2018/11/information_att.html"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wresearch.org/fact-tank/2015/05/19/more-americans-are-using-social-media-to-connect-with-politicians/" TargetMode="External"/><Relationship Id="rId3" Type="http://schemas.openxmlformats.org/officeDocument/2006/relationships/hyperlink" Target="https://www.facebook.com/ads/librar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imboucher/adversarial-social-media-tactics-e8e9857" TargetMode="External"/><Relationship Id="rId3" Type="http://schemas.openxmlformats.org/officeDocument/2006/relationships/hyperlink" Target="https://medium.com/@timboucher/adversarial-social-media-tactics-e8e9857fede4"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Social_Network_Analysis_Visualization.png" TargetMode="External"/><Relationship Id="rId3" Type="http://schemas.openxmlformats.org/officeDocument/2006/relationships/hyperlink" Target="https://www.pnas.org/content/106/51/21544"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cordedfuture.com/disinformation-service-campaign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fb0ed710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efb0ed7103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fb0ed710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fb0ed710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fb0ed710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fb0ed710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0d75e13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0d75e13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fb0ed7103_0_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gefb0ed7103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fb0ed71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efb0ed710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fb0ed710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efb0ed710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https://www.psychologytoday.com/us/blog/science-choice/201504/what-is-confirmation-bias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fb0ed710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efb0ed7103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fb0ed710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efb0ed710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Image: https://effectiviology.com/backfire-effect-facts-dont-change-minds/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fb0ed7103_0_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efb0ed710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fb0ed710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fb0ed710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fb0ed710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efb0ed7103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u="sng">
                <a:solidFill>
                  <a:schemeClr val="hlink"/>
                </a:solidFill>
                <a:hlinkClick r:id="rId2"/>
              </a:rPr>
              <a:t>https://www.scientificamerican.com/article/biases-make-people-vulnerable-to-misinformation-spread-by-social-media/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solidFill>
                  <a:schemeClr val="hlink"/>
                </a:solidFill>
                <a:hlinkClick r:id="rId3"/>
              </a:rPr>
              <a:t>https://link.springer.com/chapter/10.1007%2F978-3-642-22309-9_5</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fb0ed710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efb0ed7103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fb0ed710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efb0ed7103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u="sng">
                <a:solidFill>
                  <a:srgbClr val="27278B"/>
                </a:solidFill>
                <a:hlinkClick r:id="rId2">
                  <a:extLst>
                    <a:ext uri="{A12FA001-AC4F-418D-AE19-62706E023703}">
                      <ahyp:hlinkClr val="tx"/>
                    </a:ext>
                  </a:extLst>
                </a:hlinkClick>
              </a:rPr>
              <a:t>https://thinkingispower.com/the-problem-with-doing-your-own-research/</a:t>
            </a:r>
            <a:r>
              <a:rPr lang="en-GB">
                <a:solidFill>
                  <a:schemeClr val="dk1"/>
                </a:solidFill>
              </a:rPr>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fb0ed710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efb0ed7103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Image: </a:t>
            </a:r>
            <a:r>
              <a:rPr lang="en-GB" u="sng">
                <a:solidFill>
                  <a:srgbClr val="27278B"/>
                </a:solidFill>
                <a:hlinkClick r:id="rId2">
                  <a:extLst>
                    <a:ext uri="{A12FA001-AC4F-418D-AE19-62706E023703}">
                      <ahyp:hlinkClr val="tx"/>
                    </a:ext>
                  </a:extLst>
                </a:hlinkClick>
              </a:rPr>
              <a:t>https://knowyourmeme.com/photos/923510-wikipedia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e0ba47fd3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e0ba47fd3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e0ba47fd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e0ba47fd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a:t>
            </a:r>
            <a:r>
              <a:rPr lang="en-GB" u="sng">
                <a:solidFill>
                  <a:schemeClr val="hlink"/>
                </a:solidFill>
                <a:hlinkClick r:id="rId2"/>
              </a:rPr>
              <a:t>https://revenuehunt.com/build-sales-funnel-shopify-store/</a:t>
            </a:r>
            <a:r>
              <a:rPr lang="en-GB"/>
              <a:t> </a:t>
            </a:r>
            <a:endParaRPr/>
          </a:p>
          <a:p>
            <a:pPr indent="0" lvl="0" marL="0" rtl="0" algn="l">
              <a:spcBef>
                <a:spcPts val="0"/>
              </a:spcBef>
              <a:spcAft>
                <a:spcPts val="0"/>
              </a:spcAft>
              <a:buClr>
                <a:schemeClr val="dk1"/>
              </a:buClr>
              <a:buSzPts val="1100"/>
              <a:buFont typeface="Arial"/>
              <a:buNone/>
            </a:pPr>
            <a:r>
              <a:rPr lang="en-GB">
                <a:solidFill>
                  <a:schemeClr val="dk1"/>
                </a:solidFill>
              </a:rPr>
              <a:t>Image: </a:t>
            </a:r>
            <a:r>
              <a:rPr lang="en-GB" u="sng">
                <a:solidFill>
                  <a:srgbClr val="27278B"/>
                </a:solidFill>
                <a:hlinkClick r:id="rId3">
                  <a:extLst>
                    <a:ext uri="{A12FA001-AC4F-418D-AE19-62706E023703}">
                      <ahyp:hlinkClr val="tx"/>
                    </a:ext>
                  </a:extLst>
                </a:hlinkClick>
              </a:rPr>
              <a:t>https://www.autogrow.co/the-evil-isis-sales-funnel-deconstructed/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e0ba47fd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e0ba47fd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300">
                <a:solidFill>
                  <a:srgbClr val="424242"/>
                </a:solidFill>
                <a:latin typeface="Nunito"/>
                <a:ea typeface="Nunito"/>
                <a:cs typeface="Nunito"/>
                <a:sym typeface="Nunito"/>
              </a:rPr>
              <a:t>“</a:t>
            </a:r>
            <a:r>
              <a:rPr i="1" lang="en-GB" sz="1300">
                <a:solidFill>
                  <a:srgbClr val="333333"/>
                </a:solidFill>
                <a:highlight>
                  <a:srgbClr val="FCFCFC"/>
                </a:highlight>
                <a:latin typeface="Georgia"/>
                <a:ea typeface="Georgia"/>
                <a:cs typeface="Georgia"/>
                <a:sym typeface="Georgia"/>
              </a:rPr>
              <a:t>Influence to me is being able to control what someone sees about you - which then leads to you being able to control what they think about you. So PR is organized truth” - Ulysses Osuna, Influencer Press</a:t>
            </a:r>
            <a:endParaRPr i="1" sz="130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Links</a:t>
            </a:r>
            <a:endParaRPr>
              <a:solidFill>
                <a:schemeClr val="dk1"/>
              </a:solidFill>
            </a:endParaRPr>
          </a:p>
          <a:p>
            <a:pPr indent="-298450" lvl="0" marL="457200" rtl="0" algn="l">
              <a:spcBef>
                <a:spcPts val="0"/>
              </a:spcBef>
              <a:spcAft>
                <a:spcPts val="0"/>
              </a:spcAft>
              <a:buClr>
                <a:schemeClr val="dk1"/>
              </a:buClr>
              <a:buSzPts val="1100"/>
              <a:buChar char="●"/>
            </a:pPr>
            <a:r>
              <a:rPr lang="en-GB" u="sng">
                <a:solidFill>
                  <a:srgbClr val="27278B"/>
                </a:solidFill>
                <a:hlinkClick r:id="rId2">
                  <a:extLst>
                    <a:ext uri="{A12FA001-AC4F-418D-AE19-62706E023703}">
                      <ahyp:hlinkClr val="tx"/>
                    </a:ext>
                  </a:extLst>
                </a:hlinkClick>
              </a:rPr>
              <a:t>https://www.forbes.com/sites/cognitiveworld/2019/10/04/the-art-of-online-influence/?sh=457a490847ef</a:t>
            </a:r>
            <a:endParaRPr>
              <a:solidFill>
                <a:schemeClr val="dk1"/>
              </a:solidFill>
            </a:endParaRPr>
          </a:p>
          <a:p>
            <a:pPr indent="-298450" lvl="0" marL="457200" rtl="0" algn="l">
              <a:spcBef>
                <a:spcPts val="0"/>
              </a:spcBef>
              <a:spcAft>
                <a:spcPts val="0"/>
              </a:spcAft>
              <a:buClr>
                <a:schemeClr val="dk1"/>
              </a:buClr>
              <a:buSzPts val="1100"/>
              <a:buChar char="●"/>
            </a:pPr>
            <a:r>
              <a:rPr lang="en-GB" u="sng">
                <a:solidFill>
                  <a:srgbClr val="27278B"/>
                </a:solidFill>
                <a:hlinkClick r:id="rId3">
                  <a:extLst>
                    <a:ext uri="{A12FA001-AC4F-418D-AE19-62706E023703}">
                      <ahyp:hlinkClr val="tx"/>
                    </a:ext>
                  </a:extLst>
                </a:hlinkClick>
              </a:rPr>
              <a:t>https://www.ytcstudios.com/blog/2020/10/5/the-influence-of-fake-news-on-marketing</a:t>
            </a:r>
            <a:endParaRPr>
              <a:solidFill>
                <a:schemeClr val="dk1"/>
              </a:solidFill>
            </a:endParaRPr>
          </a:p>
          <a:p>
            <a:pPr indent="-298450" lvl="0" marL="457200" rtl="0" algn="l">
              <a:spcBef>
                <a:spcPts val="0"/>
              </a:spcBef>
              <a:spcAft>
                <a:spcPts val="0"/>
              </a:spcAft>
              <a:buClr>
                <a:schemeClr val="dk1"/>
              </a:buClr>
              <a:buSzPts val="1100"/>
              <a:buChar char="●"/>
            </a:pPr>
            <a:r>
              <a:rPr lang="en-GB" u="sng">
                <a:solidFill>
                  <a:srgbClr val="27278B"/>
                </a:solidFill>
                <a:hlinkClick r:id="rId4">
                  <a:extLst>
                    <a:ext uri="{A12FA001-AC4F-418D-AE19-62706E023703}">
                      <ahyp:hlinkClr val="tx"/>
                    </a:ext>
                  </a:extLst>
                </a:hlinkClick>
              </a:rPr>
              <a:t>https://www.dictionary.com/browse/the-medium-is-the-message</a:t>
            </a:r>
            <a:r>
              <a:rPr lang="en-GB">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GB"/>
              <a:t>Image: </a:t>
            </a:r>
            <a:r>
              <a:rPr lang="en-GB" u="sng">
                <a:solidFill>
                  <a:schemeClr val="hlink"/>
                </a:solidFill>
                <a:hlinkClick r:id="rId5"/>
              </a:rPr>
              <a:t>https://commons.wikimedia.org/wiki/File:Customer_Segmentation.png</a:t>
            </a:r>
            <a:r>
              <a:rPr lang="en-GB"/>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e0ba47fd3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e0ba47fd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a:t>
            </a:r>
            <a:r>
              <a:rPr lang="en-GB" u="sng">
                <a:solidFill>
                  <a:schemeClr val="hlink"/>
                </a:solidFill>
                <a:hlinkClick r:id="rId2"/>
              </a:rPr>
              <a:t>https://www.adexchanger.com/venture-capital/ecosystem-map-luma-partners-kawaja/</a:t>
            </a:r>
            <a:r>
              <a:rPr lang="en-GB"/>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ee0ba47fd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ee0ba47fd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GB" sz="1200" u="sng">
                <a:solidFill>
                  <a:schemeClr val="hlink"/>
                </a:solidFill>
                <a:hlinkClick r:id="rId2"/>
              </a:rPr>
              <a:t>https://www.schneier.com/blog/archives/2018/11/information_att.html</a:t>
            </a:r>
            <a:r>
              <a:rPr lang="en-GB" sz="1200">
                <a:solidFill>
                  <a:schemeClr val="dk1"/>
                </a:solidFill>
              </a:rPr>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e0ba47fd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e0ba47fd3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Image: </a:t>
            </a:r>
            <a:r>
              <a:rPr lang="en-GB" u="sng">
                <a:solidFill>
                  <a:srgbClr val="27278B"/>
                </a:solidFill>
                <a:hlinkClick r:id="rId2">
                  <a:extLst>
                    <a:ext uri="{A12FA001-AC4F-418D-AE19-62706E023703}">
                      <ahyp:hlinkClr val="tx"/>
                    </a:ext>
                  </a:extLst>
                </a:hlinkClick>
              </a:rPr>
              <a:t>https://www.pewresearch.org/fact-tank/2015/05/19/more-americans-are-using-social-media-to-connect-with-politicians/</a:t>
            </a:r>
            <a:r>
              <a:rPr lang="en-GB">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GB" u="sng">
                <a:solidFill>
                  <a:schemeClr val="hlink"/>
                </a:solidFill>
                <a:hlinkClick r:id="rId3"/>
              </a:rPr>
              <a:t>https://www.facebook.com/ads/library</a:t>
            </a:r>
            <a:r>
              <a:rPr lang="en-GB">
                <a:solidFill>
                  <a:schemeClr val="dk1"/>
                </a:solidFill>
              </a:rPr>
              <a:t>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0d75e13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0d75e13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e0ba47fd3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e0ba47fd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e0ba47fd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e0ba47fd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e0ba47fd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e0ba47fd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e0ba47fd3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e0ba47fd3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e0ba47f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e0ba47f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 social strategies for mass population influence can be divided into five categories: Distort, Distract, Dismay, Dismiss, and Divide.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b="1" lang="en-GB" sz="1200">
                <a:solidFill>
                  <a:schemeClr val="dk1"/>
                </a:solidFill>
              </a:rPr>
              <a:t>Distort</a:t>
            </a:r>
            <a:r>
              <a:rPr lang="en-GB" sz="1200">
                <a:solidFill>
                  <a:schemeClr val="dk1"/>
                </a:solidFill>
              </a:rPr>
              <a:t> the facts.  We’re not invading the Ukraine; we’re rescuing/protecting ethnic Russians.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b="1" lang="en-GB" sz="1200">
                <a:solidFill>
                  <a:schemeClr val="dk1"/>
                </a:solidFill>
              </a:rPr>
              <a:t>Distract</a:t>
            </a:r>
            <a:r>
              <a:rPr lang="en-GB" sz="1200">
                <a:solidFill>
                  <a:schemeClr val="dk1"/>
                </a:solidFill>
              </a:rPr>
              <a:t> from the main issue.  MH-17 was a tragedy.  Why is a commercial airliner flying over a war zone?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b="1" lang="en-GB" sz="1200">
                <a:solidFill>
                  <a:schemeClr val="dk1"/>
                </a:solidFill>
              </a:rPr>
              <a:t>Divide</a:t>
            </a:r>
            <a:r>
              <a:rPr lang="en-GB" sz="1200">
                <a:solidFill>
                  <a:schemeClr val="dk1"/>
                </a:solidFill>
              </a:rPr>
              <a:t>: Reduce trust, create confusion, and provoke populations. It’s not an accident when two groups at polar opposite ends of the political spectrum “magically” have competing events at the same time and place.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b="1" lang="en-GB" sz="1200">
                <a:solidFill>
                  <a:schemeClr val="dk1"/>
                </a:solidFill>
              </a:rPr>
              <a:t>Dismay</a:t>
            </a:r>
            <a:r>
              <a:rPr lang="en-GB" sz="1200">
                <a:solidFill>
                  <a:schemeClr val="dk1"/>
                </a:solidFill>
              </a:rPr>
              <a:t>: Ad-hominem – make personal attacks, insults and accusations.  This one is particularly interesting because by even addressing these attacks, you lend them credence.  Think about Pizzagate.  Making a preposterous claim suggesting that political elites have a secret sex dungeon full of kids is very hard to defend against without lending the accusations credence.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r>
              <a:rPr b="1" lang="en-GB" sz="1200">
                <a:solidFill>
                  <a:schemeClr val="dk1"/>
                </a:solidFill>
              </a:rPr>
              <a:t>Dismiss</a:t>
            </a:r>
            <a:r>
              <a:rPr lang="en-GB" sz="1200">
                <a:solidFill>
                  <a:schemeClr val="dk1"/>
                </a:solidFill>
              </a:rPr>
              <a:t>: Critics and uncomfortable facts.  Make counter-accusations.  We’ve seen this one used often by China.  Every time the U.S. accuses China of stealing our intellectual property via illicit hacking, China retorts by first dismissing the accusation and then stating that they’re the targets of U.S. hacking.</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Reference:  Nimmo, Ben. 19 May 2015. “Anatomy of an Info-War:  How Russia’s Propaganda Machine Works, and How to Counter it.”  StopFake.org  01 December 2018&lt;https://www.stopfake.org/en/anatomy-of-an-info-war-how-russia-s-propaganda-machine-works-and-how-to-counter-it/&gt;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Social graph: Dr. Kate Starbird, via https://twitter.com/katestarbird/status/954805298652332032</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e0ba47fd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e0ba47fd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 order to implement those strategies using the power of social networks, we need accounts with access to social groups, and personas.  These types of accounts can be broken into six categories.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Bots:</a:t>
            </a:r>
            <a:r>
              <a:rPr lang="en-GB" sz="1200">
                <a:solidFill>
                  <a:schemeClr val="dk1"/>
                </a:solidFill>
              </a:rPr>
              <a:t> Bulk purchase, mostly amplifiers, little-to-no original content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Parody</a:t>
            </a:r>
            <a:r>
              <a:rPr lang="en-GB" sz="1200">
                <a:solidFill>
                  <a:schemeClr val="dk1"/>
                </a:solidFill>
              </a:rPr>
              <a:t>: Clearly counterfeit account used to satirize or diminish image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Spoof:</a:t>
            </a:r>
            <a:r>
              <a:rPr lang="en-GB" sz="1200">
                <a:solidFill>
                  <a:schemeClr val="dk1"/>
                </a:solidFill>
              </a:rPr>
              <a:t> Counterfeit account which closely copies real account.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Camouflage:</a:t>
            </a:r>
            <a:r>
              <a:rPr lang="en-GB" sz="1200">
                <a:solidFill>
                  <a:schemeClr val="dk1"/>
                </a:solidFill>
              </a:rPr>
              <a:t>  False account which mimic community of real accounts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Deep Cover:</a:t>
            </a:r>
            <a:r>
              <a:rPr lang="en-GB" sz="1200">
                <a:solidFill>
                  <a:schemeClr val="dk1"/>
                </a:solidFill>
              </a:rPr>
              <a:t>  False account accepted as real for long periods of time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Takeover:</a:t>
            </a:r>
            <a:r>
              <a:rPr lang="en-GB" sz="1200">
                <a:solidFill>
                  <a:schemeClr val="dk1"/>
                </a:solidFill>
              </a:rPr>
              <a:t>  Real account in control of adversary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It’s easy to get caught up in the technology: hacking accounts, identity theft, botnets, and so on, but it’s important to remember that the technology is only one aspect of the integrated problem space.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Reference: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u="sng">
                <a:solidFill>
                  <a:schemeClr val="hlink"/>
                </a:solidFill>
                <a:hlinkClick r:id="rId2"/>
              </a:rPr>
              <a:t>https://medium.com/@timboucher/adversarial-social-media-tactics-e8e9857</a:t>
            </a:r>
            <a:r>
              <a:rPr lang="en-GB" sz="1200" u="sng">
                <a:solidFill>
                  <a:schemeClr val="hlink"/>
                </a:solidFill>
                <a:hlinkClick r:id="rId3"/>
              </a:rPr>
              <a:t>fede4</a:t>
            </a:r>
            <a:endParaRPr sz="1200" u="sng">
              <a:solidFill>
                <a:schemeClr val="hlink"/>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e0ba47fd3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e0ba47fd3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Links</a:t>
            </a:r>
            <a:endParaRPr/>
          </a:p>
          <a:p>
            <a:pPr indent="-298450" lvl="0" marL="457200" rtl="0" algn="l">
              <a:spcBef>
                <a:spcPts val="0"/>
              </a:spcBef>
              <a:spcAft>
                <a:spcPts val="0"/>
              </a:spcAft>
              <a:buSzPts val="1100"/>
              <a:buChar char="●"/>
            </a:pPr>
            <a:r>
              <a:rPr lang="en-GB"/>
              <a:t>Image: </a:t>
            </a:r>
            <a:r>
              <a:rPr lang="en-GB" u="sng">
                <a:solidFill>
                  <a:schemeClr val="hlink"/>
                </a:solidFill>
                <a:hlinkClick r:id="rId2"/>
              </a:rPr>
              <a:t>https://commons.wikimedia.org/wiki/File:Social_Network_Analysis_Visualization.png</a:t>
            </a:r>
            <a:r>
              <a:rPr lang="en-GB"/>
              <a:t> </a:t>
            </a:r>
            <a:endParaRPr/>
          </a:p>
          <a:p>
            <a:pPr indent="-298450" lvl="0" marL="457200" rtl="0" algn="l">
              <a:spcBef>
                <a:spcPts val="0"/>
              </a:spcBef>
              <a:spcAft>
                <a:spcPts val="0"/>
              </a:spcAft>
              <a:buSzPts val="1100"/>
              <a:buChar char="●"/>
            </a:pPr>
            <a:r>
              <a:rPr lang="en-GB"/>
              <a:t>Paper to check out: </a:t>
            </a:r>
            <a:r>
              <a:rPr lang="en-GB" u="sng">
                <a:solidFill>
                  <a:schemeClr val="hlink"/>
                </a:solidFill>
                <a:hlinkClick r:id="rId3"/>
              </a:rPr>
              <a:t>https://www.pnas.org/content/106/51/21544</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fb0ed710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fb0ed710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a:t>
            </a:r>
            <a:r>
              <a:rPr lang="en-GB" u="sng">
                <a:solidFill>
                  <a:schemeClr val="hlink"/>
                </a:solidFill>
                <a:hlinkClick r:id="rId2"/>
              </a:rPr>
              <a:t>https://www.recordedfuture.com/disinformation-service-campaigns/</a:t>
            </a:r>
            <a:endParaRPr/>
          </a:p>
          <a:p>
            <a:pPr indent="0" lvl="0" marL="0" rtl="0" algn="l">
              <a:spcBef>
                <a:spcPts val="0"/>
              </a:spcBef>
              <a:spcAft>
                <a:spcPts val="0"/>
              </a:spcAft>
              <a:buNone/>
            </a:pPr>
            <a:r>
              <a:rPr lang="en-GB"/>
              <a:t>Since then, more ex marketing, spam etc companies have joined in, and actors from countries (using fake </a:t>
            </a:r>
            <a:r>
              <a:rPr lang="en-GB"/>
              <a:t>groups</a:t>
            </a:r>
            <a:r>
              <a:rPr lang="en-GB"/>
              <a:t> as cutouts) to individuals (to sway a court case) have used DAAS services.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0d75e13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0d75e1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e0ba47f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e0ba47f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Until around 1440 CE, if you wanted to transmit a message, the only way to do it was to write it out and carry it.  The states and the church would employ monks/friars to hand-copy messages and books and they’d be carried by a person to their destination.  Literacy was not common and parchment and ink were expensive.  So the creation, transmission, and reception of messages could only be carried out by a select few. Sure, once a message arrived at its destination, a town crier or religious figure could “transmit” the message to anyone within earshot, but addressing a mass audience was difficult, slow, and required significant resources and required specialized knowledge.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e0ba47f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e0ba47f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Fast forward to 1455 and we have the invention of the Guttenberg press and movable type.  Creation of an original is still timely and expensive, but once the press is set, reproduction in large numbers becomes much faster.  Yes, the “transmission” is still by hand and slow, but now the message can be transmitted to more places because there are more copies.  More copies transmitted enable more people to receive the message first-hand and literacy grows.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Here is the first place where we have some “unintended” consequences.  The church was a big proponent of the Guttenberg press for printing Bibles.  I guess they never thought that Marin Luther would use the same technology to put out “fake news” in the form of his 25 theses and post it all over town.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Paper and ink are expensive as are building and running presses.  Literacy slowly becomes more common, but the creation and transmission of messages to the masses is primarily limited to nation-states and the church.  Due to the ability to mass produce and increasing literacy, however, the audience for reception grows.</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e0ba47f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e0ba47f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 the 1830s we have the invention of the telegraph.   Provided that telegraph lines have already been put up, the telegraph allows for messages to be transmitted over large distances, but it’s a point-to-point system.  A message is transmitted from one station to another.  The receiving station can forward that message to another station, and so on.  The building of a telegraph system requires significant resources.  Transmission and reception require at least two people that know Morse code and can translate it to common language.  Theoretically, anyone can walk into a telegraph office and pay to have a message transmitted, but there needs to be a known recipient at the other end.  So the transmission range is greatly increased, but not necessarily the audience size.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In 1895 we have the invention of Marconi’s radio.  The invention of the radio is a game change.  While there is some amount of knowledge required to tune a radio, once tuned, anyone can transmit a message with the spoken word.  Instant communication of information over a relatively wide geographic distance is now possible.  Even more important is that anyone within transmission range with a radio is capable of receiving the transmitted information without the need for specialized knowledge.  Radios are still relatively expensive, but the price drops drastically.</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As the price drops and more have access to the ability to transmit, government realize that this medium must be regulated.  In 1910 the US Congress passed the first regulation of radio to restrict the number of stations and physical limitations of those stations.  In 1927 further regulation is passed that severely restricts public and private transmission.  In 1934 the US starts the Federal Radio Commission and regulation increases.  The results of progressive regulation is that the number of people that can transmit is limited as is the range at which they can transmit.  This eventually leads to the FCC and parsing of frequencies for various purposes that must be licensed and is therefore back in the control of nation-states.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So the radio enables a much larger audience to be reached almost instantly without the need for specialized knowledge.  The audience merely needs to own a simple and relatively inexpensive device and tune in to hear the message.  Who can transmit to wide audiences, however, is limited to those that can not only afford a license, but convince the government to afford them a license.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The radio becomes the defacto standard of truth and news.  Families gather around the radio for news and entertainment.  What could possibly go wrong?  In 1938 we find out when “War of the Worlds” is transmitted for entertainment and leads to panic when many of the audience believe they’re listening to news coverage.  There’s widespread outrage by the press claiming that the broadcast is deceptive and calling for regulation.  I’m really glad we have that solved.</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e0ba47f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e0ba47f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In the 1830s we have the invention of the telegraph.   Provided that telegraph lines have already been put up, the telegraph allows for messages to be transmitted over large distances, but it’s a point-to-point system.  A message is transmitted from one station to another.  The receiving station can forward that message to another station, and so on.  The building of a telegraph system requires significant resources.  Transmission and reception require at least two people that know Morse code and can translate it to common language.  Theoretically, anyone can walk into a telegraph office and pay to have a message transmitted, but there needs to be a known recipient at the other end.  So the transmission range is greatly increased, but not necessarily the audience size.</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In 1895 we have the invention of Marconi’s radio.  The invention of the radio is a game change.  While there is some amount of knowledge required to tune a radio, once tuned, anyone can transmit a message with the spoken word.  Instant communication of information over a relatively wide geographic distance is now possible.  Even more important is that anyone within transmission range with a radio is capable of receiving the transmitted information without the need for specialized knowledge.  Radios are still relatively expensive, but the price drops drastically.</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As the price drops and more have access to the ability to transmit, government realize that this medium must be regulated.  In 1910 the US Congress passed the first regulation of radio to restrict the number of stations and physical limitations of those stations.  In 1927 further regulation is passed that severely restricts public and private transmission.  In 1934 the US starts the Federal Radio Commission and regulation increases.  The results of progressive regulation is that the number of people that can transmit is limited as is the range at which they can transmit.  This eventually leads to the FCC and parsing of frequencies for various purposes that must be licensed and is therefore back in the control of nation-states.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So the radio enables a much larger audience to be reached almost instantly without the need for specialized knowledge.  The audience merely needs to own a simple and relatively inexpensive device and tune in to hear the message.  Who can transmit to wide audiences, however, is limited to those that can not only afford a license, but convince the government to afford them a license.</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The radio becomes the defacto standard of truth and news.  Families gather around the radio for news and entertainment.  What could possibly go wrong?  In 1938 we find out when “War of the Worlds” is transmitted for entertainment and leads to panic when many of the audience believe they’re listening to news coverage.  There’s widespread outrage by the press claiming that the broadcast is deceptive and calling for regulation.  I’m really glad we have that solved.</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e0ba47fd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e0ba47fd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0" name="Shape 10"/>
        <p:cNvGrpSpPr/>
        <p:nvPr/>
      </p:nvGrpSpPr>
      <p:grpSpPr>
        <a:xfrm>
          <a:off x="0" y="0"/>
          <a:ext cx="0" cy="0"/>
          <a:chOff x="0" y="0"/>
          <a:chExt cx="0" cy="0"/>
        </a:xfrm>
      </p:grpSpPr>
      <p:grpSp>
        <p:nvGrpSpPr>
          <p:cNvPr id="11" name="Google Shape;11;p2"/>
          <p:cNvGrpSpPr/>
          <p:nvPr/>
        </p:nvGrpSpPr>
        <p:grpSpPr>
          <a:xfrm>
            <a:off x="7343003" y="3409675"/>
            <a:ext cx="1691422" cy="1732548"/>
            <a:chOff x="7343003" y="3409675"/>
            <a:chExt cx="1691422" cy="1732548"/>
          </a:xfrm>
        </p:grpSpPr>
        <p:grpSp>
          <p:nvGrpSpPr>
            <p:cNvPr id="12" name="Google Shape;12;p2"/>
            <p:cNvGrpSpPr/>
            <p:nvPr/>
          </p:nvGrpSpPr>
          <p:grpSpPr>
            <a:xfrm>
              <a:off x="7343003" y="4453711"/>
              <a:ext cx="316800" cy="688513"/>
              <a:chOff x="7343003" y="4453711"/>
              <a:chExt cx="316800" cy="688513"/>
            </a:xfrm>
          </p:grpSpPr>
          <p:sp>
            <p:nvSpPr>
              <p:cNvPr id="13" name="Google Shape;13;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7801210" y="4105700"/>
              <a:ext cx="316800" cy="1036523"/>
              <a:chOff x="7801210" y="4105700"/>
              <a:chExt cx="316800" cy="1036523"/>
            </a:xfrm>
          </p:grpSpPr>
          <p:sp>
            <p:nvSpPr>
              <p:cNvPr id="16" name="Google Shape;16;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8259418" y="3757688"/>
              <a:ext cx="316800" cy="1384535"/>
              <a:chOff x="8259418" y="3757688"/>
              <a:chExt cx="316800" cy="1384535"/>
            </a:xfrm>
          </p:grpSpPr>
          <p:sp>
            <p:nvSpPr>
              <p:cNvPr id="20" name="Google Shape;20;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8717625" y="3409675"/>
              <a:ext cx="316800" cy="1732548"/>
              <a:chOff x="8717625" y="3409675"/>
              <a:chExt cx="316800" cy="1732548"/>
            </a:xfrm>
          </p:grpSpPr>
          <p:sp>
            <p:nvSpPr>
              <p:cNvPr id="25" name="Google Shape;25;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 name="Google Shape;30;p2"/>
          <p:cNvGrpSpPr/>
          <p:nvPr/>
        </p:nvGrpSpPr>
        <p:grpSpPr>
          <a:xfrm>
            <a:off x="5043503" y="0"/>
            <a:ext cx="3814072" cy="3839102"/>
            <a:chOff x="5043503" y="0"/>
            <a:chExt cx="3814072" cy="3839102"/>
          </a:xfrm>
        </p:grpSpPr>
        <p:sp>
          <p:nvSpPr>
            <p:cNvPr id="31" name="Google Shape;31;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2"/>
            <p:cNvGrpSpPr/>
            <p:nvPr/>
          </p:nvGrpSpPr>
          <p:grpSpPr>
            <a:xfrm>
              <a:off x="7647812" y="2704283"/>
              <a:ext cx="635219" cy="635219"/>
              <a:chOff x="6725724" y="2701260"/>
              <a:chExt cx="1208101" cy="1208100"/>
            </a:xfrm>
          </p:grpSpPr>
          <p:sp>
            <p:nvSpPr>
              <p:cNvPr id="34" name="Google Shape;34;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a:off x="7952720" y="179238"/>
              <a:ext cx="873165" cy="873003"/>
              <a:chOff x="7754428" y="208725"/>
              <a:chExt cx="541800" cy="541800"/>
            </a:xfrm>
          </p:grpSpPr>
          <p:sp>
            <p:nvSpPr>
              <p:cNvPr id="39" name="Google Shape;39;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Google Shape;48;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9" name="Google Shape;49;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33" name="Shape 133"/>
        <p:cNvGrpSpPr/>
        <p:nvPr/>
      </p:nvGrpSpPr>
      <p:grpSpPr>
        <a:xfrm>
          <a:off x="0" y="0"/>
          <a:ext cx="0" cy="0"/>
          <a:chOff x="0" y="0"/>
          <a:chExt cx="0" cy="0"/>
        </a:xfrm>
      </p:grpSpPr>
      <p:grpSp>
        <p:nvGrpSpPr>
          <p:cNvPr id="134" name="Google Shape;134;p11"/>
          <p:cNvGrpSpPr/>
          <p:nvPr/>
        </p:nvGrpSpPr>
        <p:grpSpPr>
          <a:xfrm>
            <a:off x="52" y="4099200"/>
            <a:ext cx="9144036" cy="1044300"/>
            <a:chOff x="52" y="4099200"/>
            <a:chExt cx="9144036" cy="1044300"/>
          </a:xfrm>
        </p:grpSpPr>
        <p:grpSp>
          <p:nvGrpSpPr>
            <p:cNvPr id="135" name="Google Shape;135;p11"/>
            <p:cNvGrpSpPr/>
            <p:nvPr/>
          </p:nvGrpSpPr>
          <p:grpSpPr>
            <a:xfrm>
              <a:off x="52" y="4309200"/>
              <a:ext cx="231622" cy="834300"/>
              <a:chOff x="2688737" y="4301380"/>
              <a:chExt cx="231900" cy="834300"/>
            </a:xfrm>
          </p:grpSpPr>
          <p:sp>
            <p:nvSpPr>
              <p:cNvPr id="136" name="Google Shape;136;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1"/>
            <p:cNvGrpSpPr/>
            <p:nvPr/>
          </p:nvGrpSpPr>
          <p:grpSpPr>
            <a:xfrm>
              <a:off x="371406" y="4099200"/>
              <a:ext cx="231622" cy="1044300"/>
              <a:chOff x="2688737" y="4091380"/>
              <a:chExt cx="231900" cy="1044300"/>
            </a:xfrm>
          </p:grpSpPr>
          <p:sp>
            <p:nvSpPr>
              <p:cNvPr id="141" name="Google Shape;141;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1"/>
            <p:cNvGrpSpPr/>
            <p:nvPr/>
          </p:nvGrpSpPr>
          <p:grpSpPr>
            <a:xfrm>
              <a:off x="742761" y="4309200"/>
              <a:ext cx="231622" cy="834300"/>
              <a:chOff x="2688737" y="4301380"/>
              <a:chExt cx="231900" cy="834300"/>
            </a:xfrm>
          </p:grpSpPr>
          <p:sp>
            <p:nvSpPr>
              <p:cNvPr id="147" name="Google Shape;14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14115" y="4518900"/>
              <a:ext cx="231622" cy="624600"/>
              <a:chOff x="2688737" y="4511080"/>
              <a:chExt cx="231900" cy="624600"/>
            </a:xfrm>
          </p:grpSpPr>
          <p:sp>
            <p:nvSpPr>
              <p:cNvPr id="152" name="Google Shape;15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1"/>
            <p:cNvGrpSpPr/>
            <p:nvPr/>
          </p:nvGrpSpPr>
          <p:grpSpPr>
            <a:xfrm>
              <a:off x="1856753" y="4099200"/>
              <a:ext cx="231600" cy="1044300"/>
              <a:chOff x="1856753" y="4099200"/>
              <a:chExt cx="231600" cy="1044300"/>
            </a:xfrm>
          </p:grpSpPr>
          <p:sp>
            <p:nvSpPr>
              <p:cNvPr id="156" name="Google Shape;156;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a:off x="2228107" y="4309200"/>
              <a:ext cx="231600" cy="834300"/>
              <a:chOff x="2228107" y="4309200"/>
              <a:chExt cx="231600" cy="834300"/>
            </a:xfrm>
          </p:grpSpPr>
          <p:sp>
            <p:nvSpPr>
              <p:cNvPr id="162" name="Google Shape;162;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1"/>
            <p:cNvGrpSpPr/>
            <p:nvPr/>
          </p:nvGrpSpPr>
          <p:grpSpPr>
            <a:xfrm>
              <a:off x="2599462" y="4518900"/>
              <a:ext cx="231600" cy="624600"/>
              <a:chOff x="2599462" y="4518900"/>
              <a:chExt cx="231600" cy="624600"/>
            </a:xfrm>
          </p:grpSpPr>
          <p:sp>
            <p:nvSpPr>
              <p:cNvPr id="167" name="Google Shape;167;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1"/>
            <p:cNvGrpSpPr/>
            <p:nvPr/>
          </p:nvGrpSpPr>
          <p:grpSpPr>
            <a:xfrm>
              <a:off x="3342171" y="4099200"/>
              <a:ext cx="231600" cy="1044300"/>
              <a:chOff x="3342171" y="4099200"/>
              <a:chExt cx="231600" cy="1044300"/>
            </a:xfrm>
          </p:grpSpPr>
          <p:sp>
            <p:nvSpPr>
              <p:cNvPr id="171" name="Google Shape;171;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1"/>
            <p:cNvGrpSpPr/>
            <p:nvPr/>
          </p:nvGrpSpPr>
          <p:grpSpPr>
            <a:xfrm>
              <a:off x="3713525" y="4309200"/>
              <a:ext cx="231600" cy="834300"/>
              <a:chOff x="3713525" y="4309200"/>
              <a:chExt cx="231600" cy="834300"/>
            </a:xfrm>
          </p:grpSpPr>
          <p:sp>
            <p:nvSpPr>
              <p:cNvPr id="177" name="Google Shape;177;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1"/>
            <p:cNvGrpSpPr/>
            <p:nvPr/>
          </p:nvGrpSpPr>
          <p:grpSpPr>
            <a:xfrm>
              <a:off x="1485398" y="4309200"/>
              <a:ext cx="231600" cy="834300"/>
              <a:chOff x="1485398" y="4309200"/>
              <a:chExt cx="231600" cy="834300"/>
            </a:xfrm>
          </p:grpSpPr>
          <p:sp>
            <p:nvSpPr>
              <p:cNvPr id="182" name="Google Shape;182;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1"/>
            <p:cNvGrpSpPr/>
            <p:nvPr/>
          </p:nvGrpSpPr>
          <p:grpSpPr>
            <a:xfrm>
              <a:off x="4084879" y="4518900"/>
              <a:ext cx="231600" cy="624600"/>
              <a:chOff x="4084879" y="4518900"/>
              <a:chExt cx="231600" cy="624600"/>
            </a:xfrm>
          </p:grpSpPr>
          <p:sp>
            <p:nvSpPr>
              <p:cNvPr id="187" name="Google Shape;187;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2970816" y="4309200"/>
              <a:ext cx="231600" cy="834300"/>
              <a:chOff x="2970816" y="4309200"/>
              <a:chExt cx="231600" cy="834300"/>
            </a:xfrm>
          </p:grpSpPr>
          <p:sp>
            <p:nvSpPr>
              <p:cNvPr id="191" name="Google Shape;191;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4456234" y="4309200"/>
              <a:ext cx="231600" cy="834300"/>
              <a:chOff x="4456234" y="4309200"/>
              <a:chExt cx="231600" cy="834300"/>
            </a:xfrm>
          </p:grpSpPr>
          <p:sp>
            <p:nvSpPr>
              <p:cNvPr id="196" name="Google Shape;196;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a:off x="4827588" y="4099200"/>
              <a:ext cx="231600" cy="1044300"/>
              <a:chOff x="4827588" y="4099200"/>
              <a:chExt cx="231600" cy="1044300"/>
            </a:xfrm>
          </p:grpSpPr>
          <p:sp>
            <p:nvSpPr>
              <p:cNvPr id="201" name="Google Shape;201;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1"/>
            <p:cNvGrpSpPr/>
            <p:nvPr/>
          </p:nvGrpSpPr>
          <p:grpSpPr>
            <a:xfrm>
              <a:off x="5198943" y="4309200"/>
              <a:ext cx="231600" cy="834300"/>
              <a:chOff x="5198943" y="4309200"/>
              <a:chExt cx="231600" cy="834300"/>
            </a:xfrm>
          </p:grpSpPr>
          <p:sp>
            <p:nvSpPr>
              <p:cNvPr id="207" name="Google Shape;207;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1"/>
            <p:cNvGrpSpPr/>
            <p:nvPr/>
          </p:nvGrpSpPr>
          <p:grpSpPr>
            <a:xfrm>
              <a:off x="5570297" y="4518900"/>
              <a:ext cx="231600" cy="624600"/>
              <a:chOff x="5570297" y="4518900"/>
              <a:chExt cx="231600" cy="624600"/>
            </a:xfrm>
          </p:grpSpPr>
          <p:sp>
            <p:nvSpPr>
              <p:cNvPr id="212" name="Google Shape;212;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1"/>
            <p:cNvGrpSpPr/>
            <p:nvPr/>
          </p:nvGrpSpPr>
          <p:grpSpPr>
            <a:xfrm>
              <a:off x="5941652" y="4309200"/>
              <a:ext cx="231600" cy="834300"/>
              <a:chOff x="5941652" y="4309200"/>
              <a:chExt cx="231600" cy="834300"/>
            </a:xfrm>
          </p:grpSpPr>
          <p:sp>
            <p:nvSpPr>
              <p:cNvPr id="216" name="Google Shape;216;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1"/>
            <p:cNvGrpSpPr/>
            <p:nvPr/>
          </p:nvGrpSpPr>
          <p:grpSpPr>
            <a:xfrm>
              <a:off x="6313006" y="4099200"/>
              <a:ext cx="231600" cy="1044300"/>
              <a:chOff x="6313006" y="4099200"/>
              <a:chExt cx="231600" cy="1044300"/>
            </a:xfrm>
          </p:grpSpPr>
          <p:sp>
            <p:nvSpPr>
              <p:cNvPr id="221" name="Google Shape;221;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6684361" y="4309200"/>
              <a:ext cx="231600" cy="834300"/>
              <a:chOff x="6684361" y="4309200"/>
              <a:chExt cx="231600" cy="834300"/>
            </a:xfrm>
          </p:grpSpPr>
          <p:sp>
            <p:nvSpPr>
              <p:cNvPr id="227" name="Google Shape;227;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1"/>
            <p:cNvGrpSpPr/>
            <p:nvPr/>
          </p:nvGrpSpPr>
          <p:grpSpPr>
            <a:xfrm>
              <a:off x="7055715" y="4518900"/>
              <a:ext cx="231600" cy="624600"/>
              <a:chOff x="7055715" y="4518900"/>
              <a:chExt cx="231600" cy="624600"/>
            </a:xfrm>
          </p:grpSpPr>
          <p:sp>
            <p:nvSpPr>
              <p:cNvPr id="232" name="Google Shape;232;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7798424" y="4099200"/>
              <a:ext cx="231600" cy="1044300"/>
              <a:chOff x="7798424" y="4099200"/>
              <a:chExt cx="231600" cy="1044300"/>
            </a:xfrm>
          </p:grpSpPr>
          <p:sp>
            <p:nvSpPr>
              <p:cNvPr id="236" name="Google Shape;236;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1"/>
            <p:cNvGrpSpPr/>
            <p:nvPr/>
          </p:nvGrpSpPr>
          <p:grpSpPr>
            <a:xfrm>
              <a:off x="8169779" y="4309200"/>
              <a:ext cx="231600" cy="834300"/>
              <a:chOff x="8169779" y="4309200"/>
              <a:chExt cx="231600" cy="834300"/>
            </a:xfrm>
          </p:grpSpPr>
          <p:sp>
            <p:nvSpPr>
              <p:cNvPr id="242" name="Google Shape;242;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1"/>
            <p:cNvGrpSpPr/>
            <p:nvPr/>
          </p:nvGrpSpPr>
          <p:grpSpPr>
            <a:xfrm>
              <a:off x="7427070" y="4309200"/>
              <a:ext cx="231600" cy="834300"/>
              <a:chOff x="7427070" y="4309200"/>
              <a:chExt cx="231600" cy="834300"/>
            </a:xfrm>
          </p:grpSpPr>
          <p:sp>
            <p:nvSpPr>
              <p:cNvPr id="247" name="Google Shape;247;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1"/>
            <p:cNvGrpSpPr/>
            <p:nvPr/>
          </p:nvGrpSpPr>
          <p:grpSpPr>
            <a:xfrm>
              <a:off x="8541133" y="4518900"/>
              <a:ext cx="231600" cy="624600"/>
              <a:chOff x="8541133" y="4518900"/>
              <a:chExt cx="231600" cy="624600"/>
            </a:xfrm>
          </p:grpSpPr>
          <p:sp>
            <p:nvSpPr>
              <p:cNvPr id="252" name="Google Shape;252;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a:off x="8912488" y="4309200"/>
              <a:ext cx="231600" cy="834300"/>
              <a:chOff x="8912488" y="4309200"/>
              <a:chExt cx="231600" cy="834300"/>
            </a:xfrm>
          </p:grpSpPr>
          <p:sp>
            <p:nvSpPr>
              <p:cNvPr id="256" name="Google Shape;256;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 name="Google Shape;260;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1" name="Google Shape;261;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62" name="Google Shape;262;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265" name="Shape 265"/>
        <p:cNvGrpSpPr/>
        <p:nvPr/>
      </p:nvGrpSpPr>
      <p:grpSpPr>
        <a:xfrm>
          <a:off x="0" y="0"/>
          <a:ext cx="0" cy="0"/>
          <a:chOff x="0" y="0"/>
          <a:chExt cx="0" cy="0"/>
        </a:xfrm>
      </p:grpSpPr>
      <p:sp>
        <p:nvSpPr>
          <p:cNvPr id="266" name="Google Shape;266;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7" name="Google Shape;267;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268" name="Google Shape;268;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69" name="Google Shape;269;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0" name="Google Shape;270;p13"/>
          <p:cNvSpPr txBox="1"/>
          <p:nvPr>
            <p:ph idx="12" type="sldNum"/>
          </p:nvPr>
        </p:nvSpPr>
        <p:spPr>
          <a:xfrm>
            <a:off x="6457950" y="4767263"/>
            <a:ext cx="2057400" cy="207600"/>
          </a:xfrm>
          <a:prstGeom prst="rect">
            <a:avLst/>
          </a:prstGeom>
          <a:noFill/>
          <a:ln>
            <a:noFill/>
          </a:ln>
        </p:spPr>
        <p:txBody>
          <a:bodyPr anchorCtr="0" anchor="ctr" bIns="34275" lIns="68575" spcFirstLastPara="1" rIns="68575" wrap="square" tIns="34275">
            <a:normAutofit lnSpcReduction="10000"/>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50" name="Shape 50"/>
        <p:cNvGrpSpPr/>
        <p:nvPr/>
      </p:nvGrpSpPr>
      <p:grpSpPr>
        <a:xfrm>
          <a:off x="0" y="0"/>
          <a:ext cx="0" cy="0"/>
          <a:chOff x="0" y="0"/>
          <a:chExt cx="0" cy="0"/>
        </a:xfrm>
      </p:grpSpPr>
      <p:grpSp>
        <p:nvGrpSpPr>
          <p:cNvPr id="51" name="Google Shape;51;p3"/>
          <p:cNvGrpSpPr/>
          <p:nvPr/>
        </p:nvGrpSpPr>
        <p:grpSpPr>
          <a:xfrm>
            <a:off x="146769" y="3406"/>
            <a:ext cx="1233215" cy="1384535"/>
            <a:chOff x="146769" y="3406"/>
            <a:chExt cx="1233215" cy="1384535"/>
          </a:xfrm>
        </p:grpSpPr>
        <p:grpSp>
          <p:nvGrpSpPr>
            <p:cNvPr id="52" name="Google Shape;52;p3"/>
            <p:cNvGrpSpPr/>
            <p:nvPr/>
          </p:nvGrpSpPr>
          <p:grpSpPr>
            <a:xfrm>
              <a:off x="1063183" y="3406"/>
              <a:ext cx="316800" cy="688513"/>
              <a:chOff x="1063183" y="3406"/>
              <a:chExt cx="316800" cy="688513"/>
            </a:xfrm>
          </p:grpSpPr>
          <p:sp>
            <p:nvSpPr>
              <p:cNvPr id="53" name="Google Shape;53;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a:off x="604976" y="3406"/>
              <a:ext cx="316800" cy="1036524"/>
              <a:chOff x="604976" y="3406"/>
              <a:chExt cx="316800" cy="1036524"/>
            </a:xfrm>
          </p:grpSpPr>
          <p:sp>
            <p:nvSpPr>
              <p:cNvPr id="56" name="Google Shape;56;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146769" y="3406"/>
              <a:ext cx="316800" cy="1384535"/>
              <a:chOff x="146769" y="3406"/>
              <a:chExt cx="316800" cy="1384535"/>
            </a:xfrm>
          </p:grpSpPr>
          <p:sp>
            <p:nvSpPr>
              <p:cNvPr id="60" name="Google Shape;60;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3"/>
          <p:cNvGrpSpPr/>
          <p:nvPr/>
        </p:nvGrpSpPr>
        <p:grpSpPr>
          <a:xfrm>
            <a:off x="6775084" y="2904008"/>
            <a:ext cx="2186148" cy="2239500"/>
            <a:chOff x="6775084" y="2904008"/>
            <a:chExt cx="2186148" cy="2239500"/>
          </a:xfrm>
        </p:grpSpPr>
        <p:grpSp>
          <p:nvGrpSpPr>
            <p:cNvPr id="65" name="Google Shape;65;p3"/>
            <p:cNvGrpSpPr/>
            <p:nvPr/>
          </p:nvGrpSpPr>
          <p:grpSpPr>
            <a:xfrm>
              <a:off x="6775084" y="4253708"/>
              <a:ext cx="409500" cy="889800"/>
              <a:chOff x="6775084" y="4253708"/>
              <a:chExt cx="409500" cy="889800"/>
            </a:xfrm>
          </p:grpSpPr>
          <p:sp>
            <p:nvSpPr>
              <p:cNvPr id="66" name="Google Shape;66;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7367299" y="3804008"/>
              <a:ext cx="409500" cy="1339500"/>
              <a:chOff x="7367299" y="3804008"/>
              <a:chExt cx="409500" cy="1339500"/>
            </a:xfrm>
          </p:grpSpPr>
          <p:sp>
            <p:nvSpPr>
              <p:cNvPr id="69" name="Google Shape;69;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3"/>
            <p:cNvGrpSpPr/>
            <p:nvPr/>
          </p:nvGrpSpPr>
          <p:grpSpPr>
            <a:xfrm>
              <a:off x="7959516" y="3354008"/>
              <a:ext cx="409500" cy="1789500"/>
              <a:chOff x="7959516" y="3354008"/>
              <a:chExt cx="409500" cy="1789500"/>
            </a:xfrm>
          </p:grpSpPr>
          <p:sp>
            <p:nvSpPr>
              <p:cNvPr id="73" name="Google Shape;73;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a:off x="8551731" y="2904008"/>
              <a:ext cx="409500" cy="2239500"/>
              <a:chOff x="8551731" y="2904008"/>
              <a:chExt cx="409500" cy="2239500"/>
            </a:xfrm>
          </p:grpSpPr>
          <p:sp>
            <p:nvSpPr>
              <p:cNvPr id="78" name="Google Shape;78;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4" name="Google Shape;84;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
          <p:cNvSpPr txBox="1"/>
          <p:nvPr>
            <p:ph type="title"/>
          </p:nvPr>
        </p:nvSpPr>
        <p:spPr>
          <a:xfrm>
            <a:off x="110550" y="101325"/>
            <a:ext cx="8223600" cy="596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4"/>
          <p:cNvSpPr txBox="1"/>
          <p:nvPr>
            <p:ph idx="1" type="body"/>
          </p:nvPr>
        </p:nvSpPr>
        <p:spPr>
          <a:xfrm>
            <a:off x="221050" y="780425"/>
            <a:ext cx="8113200" cy="375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8" name="Google Shape;88;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 name="Shape 89"/>
        <p:cNvGrpSpPr/>
        <p:nvPr/>
      </p:nvGrpSpPr>
      <p:grpSpPr>
        <a:xfrm>
          <a:off x="0" y="0"/>
          <a:ext cx="0" cy="0"/>
          <a:chOff x="0" y="0"/>
          <a:chExt cx="0" cy="0"/>
        </a:xfrm>
      </p:grpSpPr>
      <p:sp>
        <p:nvSpPr>
          <p:cNvPr id="90" name="Google Shape;90;p5"/>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1" name="Google Shape;91;p5"/>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2" name="Google Shape;92;p5"/>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3" name="Google Shape;93;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6"/>
          <p:cNvSpPr txBox="1"/>
          <p:nvPr>
            <p:ph type="title"/>
          </p:nvPr>
        </p:nvSpPr>
        <p:spPr>
          <a:xfrm>
            <a:off x="88275" y="101300"/>
            <a:ext cx="8834700" cy="624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grpSp>
        <p:nvGrpSpPr>
          <p:cNvPr id="98" name="Google Shape;98;p7"/>
          <p:cNvGrpSpPr/>
          <p:nvPr/>
        </p:nvGrpSpPr>
        <p:grpSpPr>
          <a:xfrm>
            <a:off x="625966" y="299376"/>
            <a:ext cx="999312" cy="999312"/>
            <a:chOff x="348199" y="179450"/>
            <a:chExt cx="1116300" cy="1116300"/>
          </a:xfrm>
        </p:grpSpPr>
        <p:sp>
          <p:nvSpPr>
            <p:cNvPr id="99" name="Google Shape;99;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3" name="Google Shape;103;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04" name="Shape 104"/>
        <p:cNvGrpSpPr/>
        <p:nvPr/>
      </p:nvGrpSpPr>
      <p:grpSpPr>
        <a:xfrm>
          <a:off x="0" y="0"/>
          <a:ext cx="0" cy="0"/>
          <a:chOff x="0" y="0"/>
          <a:chExt cx="0" cy="0"/>
        </a:xfrm>
      </p:grpSpPr>
      <p:grpSp>
        <p:nvGrpSpPr>
          <p:cNvPr id="105" name="Google Shape;105;p8"/>
          <p:cNvGrpSpPr/>
          <p:nvPr/>
        </p:nvGrpSpPr>
        <p:grpSpPr>
          <a:xfrm>
            <a:off x="6866714" y="1306"/>
            <a:ext cx="2267451" cy="2601690"/>
            <a:chOff x="6790514" y="1306"/>
            <a:chExt cx="2267451" cy="2601690"/>
          </a:xfrm>
        </p:grpSpPr>
        <p:grpSp>
          <p:nvGrpSpPr>
            <p:cNvPr id="106" name="Google Shape;106;p8"/>
            <p:cNvGrpSpPr/>
            <p:nvPr/>
          </p:nvGrpSpPr>
          <p:grpSpPr>
            <a:xfrm>
              <a:off x="7067465" y="1306"/>
              <a:ext cx="1990500" cy="1990200"/>
              <a:chOff x="7067465" y="1306"/>
              <a:chExt cx="1990500" cy="1990200"/>
            </a:xfrm>
          </p:grpSpPr>
          <p:sp>
            <p:nvSpPr>
              <p:cNvPr id="107" name="Google Shape;107;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8"/>
            <p:cNvGrpSpPr/>
            <p:nvPr/>
          </p:nvGrpSpPr>
          <p:grpSpPr>
            <a:xfrm>
              <a:off x="8207126" y="1807996"/>
              <a:ext cx="795000" cy="795000"/>
              <a:chOff x="8207126" y="1807996"/>
              <a:chExt cx="795000" cy="795000"/>
            </a:xfrm>
          </p:grpSpPr>
          <p:sp>
            <p:nvSpPr>
              <p:cNvPr id="111" name="Google Shape;111;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8"/>
            <p:cNvGrpSpPr/>
            <p:nvPr/>
          </p:nvGrpSpPr>
          <p:grpSpPr>
            <a:xfrm>
              <a:off x="6790514" y="118857"/>
              <a:ext cx="548700" cy="548700"/>
              <a:chOff x="6790514" y="118857"/>
              <a:chExt cx="548700" cy="548700"/>
            </a:xfrm>
          </p:grpSpPr>
          <p:sp>
            <p:nvSpPr>
              <p:cNvPr id="115" name="Google Shape;115;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 name="Google Shape;117;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grpSp>
        <p:nvGrpSpPr>
          <p:cNvPr id="120" name="Google Shape;120;p9"/>
          <p:cNvGrpSpPr/>
          <p:nvPr/>
        </p:nvGrpSpPr>
        <p:grpSpPr>
          <a:xfrm>
            <a:off x="625966" y="299376"/>
            <a:ext cx="999312" cy="999312"/>
            <a:chOff x="348199" y="179450"/>
            <a:chExt cx="1116300" cy="1116300"/>
          </a:xfrm>
        </p:grpSpPr>
        <p:sp>
          <p:nvSpPr>
            <p:cNvPr id="121" name="Google Shape;121;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 name="Google Shape;124;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 name="Google Shape;125;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6" name="Google Shape;126;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grpSp>
        <p:nvGrpSpPr>
          <p:cNvPr id="128" name="Google Shape;128;p10"/>
          <p:cNvGrpSpPr/>
          <p:nvPr/>
        </p:nvGrpSpPr>
        <p:grpSpPr>
          <a:xfrm>
            <a:off x="713373" y="3847119"/>
            <a:ext cx="825392" cy="825392"/>
            <a:chOff x="348199" y="179450"/>
            <a:chExt cx="1116300" cy="1116300"/>
          </a:xfrm>
        </p:grpSpPr>
        <p:sp>
          <p:nvSpPr>
            <p:cNvPr id="129" name="Google Shape;129;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32" name="Google Shape;132;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4500" y="1135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215000" y="779550"/>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
        <p:nvSpPr>
          <p:cNvPr id="9" name="Google Shape;9;p1"/>
          <p:cNvSpPr txBox="1"/>
          <p:nvPr/>
        </p:nvSpPr>
        <p:spPr>
          <a:xfrm>
            <a:off x="1570800" y="4835700"/>
            <a:ext cx="571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solidFill>
                  <a:srgbClr val="424242"/>
                </a:solidFill>
                <a:latin typeface="Nunito"/>
                <a:ea typeface="Nunito"/>
                <a:cs typeface="Nunito"/>
                <a:sym typeface="Nunito"/>
              </a:rPr>
              <a:t>Disinformation/Malign Influence Training, SJ Terp &amp; P Breuer, Threet Consulting | 2021</a:t>
            </a:r>
            <a:endParaRPr sz="600">
              <a:solidFill>
                <a:srgbClr val="42424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4"/>
          <p:cNvSpPr txBox="1"/>
          <p:nvPr>
            <p:ph type="ctrTitle"/>
          </p:nvPr>
        </p:nvSpPr>
        <p:spPr>
          <a:xfrm>
            <a:off x="824000" y="1024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Session 1.1: History</a:t>
            </a:r>
            <a:endParaRPr/>
          </a:p>
        </p:txBody>
      </p:sp>
      <p:sp>
        <p:nvSpPr>
          <p:cNvPr id="276" name="Google Shape;276;p14"/>
          <p:cNvSpPr txBox="1"/>
          <p:nvPr>
            <p:ph idx="1" type="subTitle"/>
          </p:nvPr>
        </p:nvSpPr>
        <p:spPr>
          <a:xfrm>
            <a:off x="824000" y="38820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Disinformation/Malign Influence Training </a:t>
            </a:r>
            <a:endParaRPr/>
          </a:p>
          <a:p>
            <a:pPr indent="0" lvl="0" marL="0" rtl="0" algn="l">
              <a:spcBef>
                <a:spcPts val="0"/>
              </a:spcBef>
              <a:spcAft>
                <a:spcPts val="0"/>
              </a:spcAft>
              <a:buNone/>
            </a:pPr>
            <a:r>
              <a:rPr lang="en-GB"/>
              <a:t>SJ Terp &amp; P Breuer, Threet Consulting |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3"/>
          <p:cNvSpPr txBox="1"/>
          <p:nvPr>
            <p:ph type="title"/>
          </p:nvPr>
        </p:nvSpPr>
        <p:spPr>
          <a:xfrm>
            <a:off x="311700" y="615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Existing Influencers</a:t>
            </a:r>
            <a:endParaRPr/>
          </a:p>
        </p:txBody>
      </p:sp>
      <p:pic>
        <p:nvPicPr>
          <p:cNvPr id="337" name="Google Shape;337;p23"/>
          <p:cNvPicPr preferRelativeResize="0"/>
          <p:nvPr/>
        </p:nvPicPr>
        <p:blipFill rotWithShape="1">
          <a:blip r:embed="rId3">
            <a:alphaModFix/>
          </a:blip>
          <a:srcRect b="0" l="0" r="0" t="0"/>
          <a:stretch/>
        </p:blipFill>
        <p:spPr>
          <a:xfrm>
            <a:off x="7082250" y="195000"/>
            <a:ext cx="1834574" cy="1910892"/>
          </a:xfrm>
          <a:prstGeom prst="rect">
            <a:avLst/>
          </a:prstGeom>
          <a:noFill/>
          <a:ln>
            <a:noFill/>
          </a:ln>
        </p:spPr>
      </p:pic>
      <p:sp>
        <p:nvSpPr>
          <p:cNvPr id="338" name="Google Shape;338;p23"/>
          <p:cNvSpPr txBox="1"/>
          <p:nvPr/>
        </p:nvSpPr>
        <p:spPr>
          <a:xfrm>
            <a:off x="6747400" y="2097925"/>
            <a:ext cx="243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User experience designers</a:t>
            </a:r>
            <a:endParaRPr>
              <a:latin typeface="Nunito"/>
              <a:ea typeface="Nunito"/>
              <a:cs typeface="Nunito"/>
              <a:sym typeface="Nunito"/>
            </a:endParaRPr>
          </a:p>
        </p:txBody>
      </p:sp>
      <p:pic>
        <p:nvPicPr>
          <p:cNvPr id="339" name="Google Shape;339;p23"/>
          <p:cNvPicPr preferRelativeResize="0"/>
          <p:nvPr/>
        </p:nvPicPr>
        <p:blipFill rotWithShape="1">
          <a:blip r:embed="rId4">
            <a:alphaModFix/>
          </a:blip>
          <a:srcRect b="0" l="0" r="0" t="0"/>
          <a:stretch/>
        </p:blipFill>
        <p:spPr>
          <a:xfrm>
            <a:off x="4053350" y="253200"/>
            <a:ext cx="1966950" cy="1939404"/>
          </a:xfrm>
          <a:prstGeom prst="rect">
            <a:avLst/>
          </a:prstGeom>
          <a:noFill/>
          <a:ln>
            <a:noFill/>
          </a:ln>
        </p:spPr>
      </p:pic>
      <p:sp>
        <p:nvSpPr>
          <p:cNvPr id="340" name="Google Shape;340;p23"/>
          <p:cNvSpPr txBox="1"/>
          <p:nvPr/>
        </p:nvSpPr>
        <p:spPr>
          <a:xfrm>
            <a:off x="3817925" y="2097925"/>
            <a:ext cx="243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Friends, family etc</a:t>
            </a:r>
            <a:endParaRPr>
              <a:latin typeface="Nunito"/>
              <a:ea typeface="Nunito"/>
              <a:cs typeface="Nunito"/>
              <a:sym typeface="Nunito"/>
            </a:endParaRPr>
          </a:p>
        </p:txBody>
      </p:sp>
      <p:pic>
        <p:nvPicPr>
          <p:cNvPr id="341" name="Google Shape;341;p23"/>
          <p:cNvPicPr preferRelativeResize="0"/>
          <p:nvPr/>
        </p:nvPicPr>
        <p:blipFill rotWithShape="1">
          <a:blip r:embed="rId5">
            <a:alphaModFix/>
          </a:blip>
          <a:srcRect b="0" l="0" r="0" t="0"/>
          <a:stretch/>
        </p:blipFill>
        <p:spPr>
          <a:xfrm>
            <a:off x="340325" y="737450"/>
            <a:ext cx="2270512" cy="1564525"/>
          </a:xfrm>
          <a:prstGeom prst="rect">
            <a:avLst/>
          </a:prstGeom>
          <a:noFill/>
          <a:ln>
            <a:noFill/>
          </a:ln>
        </p:spPr>
      </p:pic>
      <p:sp>
        <p:nvSpPr>
          <p:cNvPr id="342" name="Google Shape;342;p23"/>
          <p:cNvSpPr txBox="1"/>
          <p:nvPr/>
        </p:nvSpPr>
        <p:spPr>
          <a:xfrm>
            <a:off x="256675" y="2301975"/>
            <a:ext cx="243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Advertisers</a:t>
            </a:r>
            <a:endParaRPr>
              <a:latin typeface="Nunito"/>
              <a:ea typeface="Nunito"/>
              <a:cs typeface="Nunito"/>
              <a:sym typeface="Nunito"/>
            </a:endParaRPr>
          </a:p>
        </p:txBody>
      </p:sp>
      <p:pic>
        <p:nvPicPr>
          <p:cNvPr id="343" name="Google Shape;343;p23"/>
          <p:cNvPicPr preferRelativeResize="0"/>
          <p:nvPr/>
        </p:nvPicPr>
        <p:blipFill rotWithShape="1">
          <a:blip r:embed="rId6">
            <a:alphaModFix/>
          </a:blip>
          <a:srcRect b="0" l="0" r="0" t="0"/>
          <a:stretch/>
        </p:blipFill>
        <p:spPr>
          <a:xfrm>
            <a:off x="2694486" y="2702175"/>
            <a:ext cx="1668913" cy="1689376"/>
          </a:xfrm>
          <a:prstGeom prst="rect">
            <a:avLst/>
          </a:prstGeom>
          <a:noFill/>
          <a:ln>
            <a:noFill/>
          </a:ln>
        </p:spPr>
      </p:pic>
      <p:sp>
        <p:nvSpPr>
          <p:cNvPr id="344" name="Google Shape;344;p23"/>
          <p:cNvSpPr txBox="1"/>
          <p:nvPr/>
        </p:nvSpPr>
        <p:spPr>
          <a:xfrm>
            <a:off x="2243100" y="4544500"/>
            <a:ext cx="243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Political campaigns</a:t>
            </a:r>
            <a:endParaRPr>
              <a:latin typeface="Nunito"/>
              <a:ea typeface="Nunito"/>
              <a:cs typeface="Nunito"/>
              <a:sym typeface="Nunito"/>
            </a:endParaRPr>
          </a:p>
        </p:txBody>
      </p:sp>
      <p:pic>
        <p:nvPicPr>
          <p:cNvPr id="345" name="Google Shape;345;p23"/>
          <p:cNvPicPr preferRelativeResize="0"/>
          <p:nvPr/>
        </p:nvPicPr>
        <p:blipFill rotWithShape="1">
          <a:blip r:embed="rId7">
            <a:alphaModFix/>
          </a:blip>
          <a:srcRect b="0" l="0" r="0" t="0"/>
          <a:stretch/>
        </p:blipFill>
        <p:spPr>
          <a:xfrm>
            <a:off x="5425550" y="2709925"/>
            <a:ext cx="1834575" cy="1834575"/>
          </a:xfrm>
          <a:prstGeom prst="rect">
            <a:avLst/>
          </a:prstGeom>
          <a:noFill/>
          <a:ln>
            <a:noFill/>
          </a:ln>
        </p:spPr>
      </p:pic>
      <p:sp>
        <p:nvSpPr>
          <p:cNvPr id="346" name="Google Shape;346;p23"/>
          <p:cNvSpPr txBox="1"/>
          <p:nvPr/>
        </p:nvSpPr>
        <p:spPr>
          <a:xfrm>
            <a:off x="5123925" y="4544500"/>
            <a:ext cx="243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Psyops, mis/disinfo etc</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type="ctrTitle"/>
          </p:nvPr>
        </p:nvSpPr>
        <p:spPr>
          <a:xfrm>
            <a:off x="824000" y="10244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Session 1.2: Mechanisms</a:t>
            </a:r>
            <a:endParaRPr/>
          </a:p>
        </p:txBody>
      </p:sp>
      <p:sp>
        <p:nvSpPr>
          <p:cNvPr id="352" name="Google Shape;352;p24"/>
          <p:cNvSpPr txBox="1"/>
          <p:nvPr>
            <p:ph idx="1" type="subTitle"/>
          </p:nvPr>
        </p:nvSpPr>
        <p:spPr>
          <a:xfrm>
            <a:off x="824000" y="38820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Disinformation/Malign Influence Training </a:t>
            </a:r>
            <a:endParaRPr/>
          </a:p>
          <a:p>
            <a:pPr indent="0" lvl="0" marL="0" rtl="0" algn="l">
              <a:spcBef>
                <a:spcPts val="0"/>
              </a:spcBef>
              <a:spcAft>
                <a:spcPts val="0"/>
              </a:spcAft>
              <a:buNone/>
            </a:pPr>
            <a:r>
              <a:rPr lang="en-GB"/>
              <a:t>SJ Terp &amp; P Breuer, Threet Consulting | 2021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1.2 Mechanisms</a:t>
            </a:r>
            <a:endParaRPr/>
          </a:p>
        </p:txBody>
      </p:sp>
      <p:sp>
        <p:nvSpPr>
          <p:cNvPr id="358" name="Google Shape;358;p25"/>
          <p:cNvSpPr txBox="1"/>
          <p:nvPr>
            <p:ph idx="1" type="body"/>
          </p:nvPr>
        </p:nvSpPr>
        <p:spPr>
          <a:xfrm>
            <a:off x="267850" y="808050"/>
            <a:ext cx="38223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a:solidFill>
                  <a:srgbClr val="000000"/>
                </a:solidFill>
                <a:latin typeface="Avenir"/>
                <a:ea typeface="Avenir"/>
                <a:cs typeface="Avenir"/>
                <a:sym typeface="Avenir"/>
              </a:rPr>
              <a:t>Mechanisms</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Noto Sans Symbols"/>
              <a:buChar char="●"/>
            </a:pPr>
            <a:r>
              <a:rPr lang="en-GB">
                <a:solidFill>
                  <a:srgbClr val="000000"/>
                </a:solidFill>
                <a:latin typeface="Avenir"/>
                <a:ea typeface="Avenir"/>
                <a:cs typeface="Avenir"/>
                <a:sym typeface="Avenir"/>
              </a:rPr>
              <a:t>Example disinformation analyses. </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Assessing social media misuse - channels, influencers, groups and messaging </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An introduction to actors, behaviours, techniques, tools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The disinformation pyramid.  Example incidents, example narratives.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Information operations as an information system</a:t>
            </a:r>
            <a:endParaRPr>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b="1">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sz="1600"/>
          </a:p>
        </p:txBody>
      </p:sp>
      <p:sp>
        <p:nvSpPr>
          <p:cNvPr id="359" name="Google Shape;359;p25"/>
          <p:cNvSpPr txBox="1"/>
          <p:nvPr>
            <p:ph idx="2" type="body"/>
          </p:nvPr>
        </p:nvSpPr>
        <p:spPr>
          <a:xfrm>
            <a:off x="4903650" y="808050"/>
            <a:ext cx="37383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a:solidFill>
                  <a:srgbClr val="000000"/>
                </a:solidFill>
                <a:latin typeface="Avenir"/>
                <a:ea typeface="Avenir"/>
                <a:cs typeface="Avenir"/>
                <a:sym typeface="Avenir"/>
              </a:rPr>
              <a:t>Human system vulnerabilities and psychology of influence</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Cognitive biases and their abuses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T</a:t>
            </a:r>
            <a:r>
              <a:rPr lang="en-GB">
                <a:solidFill>
                  <a:srgbClr val="000000"/>
                </a:solidFill>
                <a:latin typeface="Avenir"/>
                <a:ea typeface="Avenir"/>
                <a:cs typeface="Avenir"/>
                <a:sym typeface="Avenir"/>
              </a:rPr>
              <a:t>he range of ways users and groups are influenced online (and offline via online means) - user experience, marketing and adtech, online political campaigns, astroturfing, online psyops, disinformation campaigns. </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Common influence techniques. </a:t>
            </a:r>
            <a:endParaRPr>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Applying marketing models</a:t>
            </a:r>
            <a:endParaRPr sz="1500">
              <a:solidFill>
                <a:srgbClr val="000000"/>
              </a:solidFill>
              <a:latin typeface="Avenir"/>
              <a:ea typeface="Avenir"/>
              <a:cs typeface="Avenir"/>
              <a:sym typeface="Avenir"/>
            </a:endParaRPr>
          </a:p>
          <a:p>
            <a:pPr indent="-311150" lvl="0" marL="457200" rtl="0" algn="l">
              <a:lnSpc>
                <a:spcPct val="100000"/>
              </a:lnSpc>
              <a:spcBef>
                <a:spcPts val="0"/>
              </a:spcBef>
              <a:spcAft>
                <a:spcPts val="0"/>
              </a:spcAft>
              <a:buClr>
                <a:srgbClr val="000000"/>
              </a:buClr>
              <a:buSzPts val="1300"/>
              <a:buFont typeface="Avenir"/>
              <a:buChar char="●"/>
            </a:pPr>
            <a:r>
              <a:rPr lang="en-GB">
                <a:solidFill>
                  <a:srgbClr val="000000"/>
                </a:solidFill>
                <a:latin typeface="Avenir"/>
                <a:ea typeface="Avenir"/>
                <a:cs typeface="Avenir"/>
                <a:sym typeface="Avenir"/>
              </a:rPr>
              <a:t>The medium is the message: Content vs Context</a:t>
            </a:r>
            <a:endParaRPr>
              <a:solidFill>
                <a:srgbClr val="000000"/>
              </a:solidFill>
              <a:latin typeface="Avenir"/>
              <a:ea typeface="Avenir"/>
              <a:cs typeface="Avenir"/>
              <a:sym typeface="Avenir"/>
            </a:endParaRPr>
          </a:p>
          <a:p>
            <a:pPr indent="0" lvl="0" marL="457200" rtl="0" algn="l">
              <a:lnSpc>
                <a:spcPct val="100000"/>
              </a:lnSpc>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Human vulnerabilities and psychology of influence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Bias</a:t>
            </a:r>
            <a:endParaRPr/>
          </a:p>
        </p:txBody>
      </p:sp>
      <p:sp>
        <p:nvSpPr>
          <p:cNvPr id="370" name="Google Shape;370;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336550" lvl="0" marL="457200" rtl="0" algn="l">
              <a:lnSpc>
                <a:spcPct val="90000"/>
              </a:lnSpc>
              <a:spcBef>
                <a:spcPts val="0"/>
              </a:spcBef>
              <a:spcAft>
                <a:spcPts val="0"/>
              </a:spcAft>
              <a:buSzPts val="1700"/>
              <a:buChar char="●"/>
            </a:pPr>
            <a:r>
              <a:rPr lang="en-GB" sz="1600"/>
              <a:t>Systematic deviation</a:t>
            </a:r>
            <a:endParaRPr sz="1600"/>
          </a:p>
          <a:p>
            <a:pPr indent="-336550" lvl="0" marL="457200" rtl="0" algn="l">
              <a:lnSpc>
                <a:spcPct val="90000"/>
              </a:lnSpc>
              <a:spcBef>
                <a:spcPts val="0"/>
              </a:spcBef>
              <a:spcAft>
                <a:spcPts val="0"/>
              </a:spcAft>
              <a:buSzPts val="1700"/>
              <a:buChar char="●"/>
            </a:pPr>
            <a:r>
              <a:rPr lang="en-GB" sz="1600"/>
              <a:t>Doesn’t have to be malicious, or have negative effects on people</a:t>
            </a:r>
            <a:endParaRPr sz="1600"/>
          </a:p>
          <a:p>
            <a:pPr indent="-336550" lvl="0" marL="457200" rtl="0" algn="l">
              <a:lnSpc>
                <a:spcPct val="90000"/>
              </a:lnSpc>
              <a:spcBef>
                <a:spcPts val="0"/>
              </a:spcBef>
              <a:spcAft>
                <a:spcPts val="0"/>
              </a:spcAft>
              <a:buSzPts val="1700"/>
              <a:buChar char="●"/>
            </a:pPr>
            <a:r>
              <a:rPr lang="en-GB" sz="1600"/>
              <a:t>Example: people tend to be overconfident about their own driving ability</a:t>
            </a:r>
            <a:endParaRPr sz="1600"/>
          </a:p>
          <a:p>
            <a:pPr indent="-336550" lvl="0" marL="457200" rtl="0" algn="l">
              <a:lnSpc>
                <a:spcPct val="90000"/>
              </a:lnSpc>
              <a:spcBef>
                <a:spcPts val="0"/>
              </a:spcBef>
              <a:spcAft>
                <a:spcPts val="0"/>
              </a:spcAft>
              <a:buSzPts val="1700"/>
              <a:buChar char="●"/>
            </a:pPr>
            <a:r>
              <a:rPr lang="en-GB" sz="1600"/>
              <a:t>Other examples of bias? </a:t>
            </a:r>
            <a:endParaRPr sz="1600"/>
          </a:p>
          <a:p>
            <a:pPr indent="0" lvl="0" marL="0" rtl="0" algn="l">
              <a:lnSpc>
                <a:spcPct val="90000"/>
              </a:lnSpc>
              <a:spcBef>
                <a:spcPts val="1200"/>
              </a:spcBef>
              <a:spcAft>
                <a:spcPts val="0"/>
              </a:spcAft>
              <a:buNone/>
            </a:pPr>
            <a:r>
              <a:t/>
            </a:r>
            <a:endParaRPr sz="1600"/>
          </a:p>
          <a:p>
            <a:pPr indent="-336550" lvl="0" marL="457200" rtl="0" algn="l">
              <a:spcBef>
                <a:spcPts val="1200"/>
              </a:spcBef>
              <a:spcAft>
                <a:spcPts val="0"/>
              </a:spcAft>
              <a:buSzPts val="1700"/>
              <a:buChar char="●"/>
            </a:pPr>
            <a:r>
              <a:rPr lang="en-GB" sz="1600"/>
              <a:t>People aren’t actually unpredictable; there are systematic ways that we are biased </a:t>
            </a:r>
            <a:endParaRPr sz="1600"/>
          </a:p>
          <a:p>
            <a:pPr indent="-336550" lvl="0" marL="457200" rtl="0" algn="l">
              <a:spcBef>
                <a:spcPts val="0"/>
              </a:spcBef>
              <a:spcAft>
                <a:spcPts val="0"/>
              </a:spcAft>
              <a:buSzPts val="1700"/>
              <a:buChar char="●"/>
            </a:pPr>
            <a:r>
              <a:rPr lang="en-GB" sz="1600"/>
              <a:t>Which is more dangerous, sharks or vending machines? Which one kills more people each year? Which one should you run away from? </a:t>
            </a:r>
            <a:endParaRPr sz="1600"/>
          </a:p>
          <a:p>
            <a:pPr indent="-336550" lvl="1" marL="914400" rtl="0" algn="l">
              <a:spcBef>
                <a:spcPts val="0"/>
              </a:spcBef>
              <a:spcAft>
                <a:spcPts val="0"/>
              </a:spcAft>
              <a:buSzPts val="1700"/>
              <a:buChar char="○"/>
            </a:pPr>
            <a:r>
              <a:rPr lang="en-GB" sz="1400"/>
              <a:t>Just because reasoning isn’t “rational” doesn’t mean it isn’t useful</a:t>
            </a:r>
            <a:endParaRPr sz="1400"/>
          </a:p>
          <a:p>
            <a:pPr indent="-336550" lvl="0" marL="457200" rtl="0" algn="l">
              <a:spcBef>
                <a:spcPts val="0"/>
              </a:spcBef>
              <a:spcAft>
                <a:spcPts val="0"/>
              </a:spcAft>
              <a:buSzPts val="1700"/>
              <a:buChar char="●"/>
            </a:pPr>
            <a:r>
              <a:rPr lang="en-GB" sz="1600"/>
              <a:t>Which is more likely, that you’ll get hacked by the Chinese military or that your information will be stolen by an Estonian credit card farm? </a:t>
            </a:r>
            <a:endParaRPr sz="1600"/>
          </a:p>
        </p:txBody>
      </p:sp>
      <p:sp>
        <p:nvSpPr>
          <p:cNvPr id="371" name="Google Shape;371;p27"/>
          <p:cNvSpPr txBox="1"/>
          <p:nvPr>
            <p:ph idx="12" type="sldNum"/>
          </p:nvPr>
        </p:nvSpPr>
        <p:spPr>
          <a:xfrm>
            <a:off x="6457950" y="4767263"/>
            <a:ext cx="2057400" cy="207600"/>
          </a:xfrm>
          <a:prstGeom prst="rect">
            <a:avLst/>
          </a:prstGeom>
          <a:noFill/>
          <a:ln>
            <a:noFill/>
          </a:ln>
        </p:spPr>
        <p:txBody>
          <a:bodyPr anchorCtr="0" anchor="ctr" bIns="34275" lIns="68575" spcFirstLastPara="1" rIns="68575" wrap="square" tIns="34275">
            <a:normAutofit lnSpcReduction="10000"/>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8"/>
          <p:cNvSpPr txBox="1"/>
          <p:nvPr>
            <p:ph type="title"/>
          </p:nvPr>
        </p:nvSpPr>
        <p:spPr>
          <a:xfrm>
            <a:off x="311700" y="104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Cognitive Bias Codex</a:t>
            </a:r>
            <a:endParaRPr/>
          </a:p>
        </p:txBody>
      </p:sp>
      <p:sp>
        <p:nvSpPr>
          <p:cNvPr id="377" name="Google Shape;377;p28"/>
          <p:cNvSpPr txBox="1"/>
          <p:nvPr>
            <p:ph idx="1" type="body"/>
          </p:nvPr>
        </p:nvSpPr>
        <p:spPr>
          <a:xfrm>
            <a:off x="311700" y="863550"/>
            <a:ext cx="3019800" cy="4078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a:t>Chart of about 200 biases</a:t>
            </a:r>
            <a:endParaRPr/>
          </a:p>
          <a:p>
            <a:pPr indent="0" lvl="0" marL="0" rtl="0" algn="l">
              <a:lnSpc>
                <a:spcPct val="115000"/>
              </a:lnSpc>
              <a:spcBef>
                <a:spcPts val="1200"/>
              </a:spcBef>
              <a:spcAft>
                <a:spcPts val="0"/>
              </a:spcAft>
              <a:buSzPts val="1800"/>
              <a:buNone/>
            </a:pPr>
            <a:r>
              <a:rPr lang="en-GB"/>
              <a:t>Each of these is a vulnerability</a:t>
            </a:r>
            <a:endParaRPr/>
          </a:p>
          <a:p>
            <a:pPr indent="0" lvl="0" marL="0" rtl="0" algn="l">
              <a:lnSpc>
                <a:spcPct val="115000"/>
              </a:lnSpc>
              <a:spcBef>
                <a:spcPts val="1200"/>
              </a:spcBef>
              <a:spcAft>
                <a:spcPts val="1200"/>
              </a:spcAft>
              <a:buSzPts val="1800"/>
              <a:buNone/>
            </a:pPr>
            <a:r>
              <a:t/>
            </a:r>
            <a:endParaRPr/>
          </a:p>
        </p:txBody>
      </p:sp>
      <p:pic>
        <p:nvPicPr>
          <p:cNvPr id="378" name="Google Shape;378;p28"/>
          <p:cNvPicPr preferRelativeResize="0"/>
          <p:nvPr/>
        </p:nvPicPr>
        <p:blipFill rotWithShape="1">
          <a:blip r:embed="rId3">
            <a:alphaModFix/>
          </a:blip>
          <a:srcRect b="0" l="0" r="0" t="0"/>
          <a:stretch/>
        </p:blipFill>
        <p:spPr>
          <a:xfrm>
            <a:off x="3643975" y="677575"/>
            <a:ext cx="5270758" cy="4161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9"/>
          <p:cNvSpPr txBox="1"/>
          <p:nvPr>
            <p:ph type="title"/>
          </p:nvPr>
        </p:nvSpPr>
        <p:spPr>
          <a:xfrm>
            <a:off x="110550" y="101325"/>
            <a:ext cx="8223600" cy="596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Confirmation bias</a:t>
            </a:r>
            <a:endParaRPr/>
          </a:p>
        </p:txBody>
      </p:sp>
      <p:sp>
        <p:nvSpPr>
          <p:cNvPr id="384" name="Google Shape;384;p29"/>
          <p:cNvSpPr txBox="1"/>
          <p:nvPr>
            <p:ph idx="1" type="body"/>
          </p:nvPr>
        </p:nvSpPr>
        <p:spPr>
          <a:xfrm>
            <a:off x="311700" y="1152475"/>
            <a:ext cx="3825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Believe what you want to believe</a:t>
            </a:r>
            <a:endParaRPr sz="1600"/>
          </a:p>
          <a:p>
            <a:pPr indent="-361950" lvl="0" marL="457200" rtl="0" algn="l">
              <a:lnSpc>
                <a:spcPct val="115000"/>
              </a:lnSpc>
              <a:spcBef>
                <a:spcPts val="1200"/>
              </a:spcBef>
              <a:spcAft>
                <a:spcPts val="0"/>
              </a:spcAft>
              <a:buSzPts val="2100"/>
              <a:buChar char="●"/>
            </a:pPr>
            <a:r>
              <a:rPr lang="en-GB" sz="1600"/>
              <a:t>Desire &gt;&gt; facts</a:t>
            </a:r>
            <a:endParaRPr sz="1600"/>
          </a:p>
        </p:txBody>
      </p:sp>
      <p:pic>
        <p:nvPicPr>
          <p:cNvPr id="385" name="Google Shape;385;p29"/>
          <p:cNvPicPr preferRelativeResize="0"/>
          <p:nvPr/>
        </p:nvPicPr>
        <p:blipFill rotWithShape="1">
          <a:blip r:embed="rId3">
            <a:alphaModFix/>
          </a:blip>
          <a:srcRect b="0" l="0" r="0" t="0"/>
          <a:stretch/>
        </p:blipFill>
        <p:spPr>
          <a:xfrm>
            <a:off x="4885350" y="658950"/>
            <a:ext cx="3825600" cy="382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0"/>
          <p:cNvSpPr txBox="1"/>
          <p:nvPr>
            <p:ph type="title"/>
          </p:nvPr>
        </p:nvSpPr>
        <p:spPr>
          <a:xfrm>
            <a:off x="311700" y="219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Illusory truth bias</a:t>
            </a:r>
            <a:endParaRPr/>
          </a:p>
        </p:txBody>
      </p:sp>
      <p:sp>
        <p:nvSpPr>
          <p:cNvPr id="391" name="Google Shape;391;p30"/>
          <p:cNvSpPr txBox="1"/>
          <p:nvPr>
            <p:ph idx="1" type="body"/>
          </p:nvPr>
        </p:nvSpPr>
        <p:spPr>
          <a:xfrm>
            <a:off x="311700" y="982025"/>
            <a:ext cx="8520600" cy="3586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Believing something is true if it’s easy to understand, or repeated multiple times</a:t>
            </a:r>
            <a:endParaRPr sz="1600"/>
          </a:p>
          <a:p>
            <a:pPr indent="0" lvl="0" marL="0" rtl="0" algn="l">
              <a:lnSpc>
                <a:spcPct val="115000"/>
              </a:lnSpc>
              <a:spcBef>
                <a:spcPts val="1200"/>
              </a:spcBef>
              <a:spcAft>
                <a:spcPts val="0"/>
              </a:spcAft>
              <a:buSzPts val="1800"/>
              <a:buNone/>
            </a:pPr>
            <a:r>
              <a:rPr lang="en-GB" sz="1600"/>
              <a:t>Well hello, online advertising… </a:t>
            </a:r>
            <a:endParaRPr sz="1600"/>
          </a:p>
          <a:p>
            <a:pPr indent="0" lvl="0" marL="0" rtl="0" algn="l">
              <a:lnSpc>
                <a:spcPct val="115000"/>
              </a:lnSpc>
              <a:spcBef>
                <a:spcPts val="1200"/>
              </a:spcBef>
              <a:spcAft>
                <a:spcPts val="0"/>
              </a:spcAft>
              <a:buClr>
                <a:schemeClr val="dk1"/>
              </a:buClr>
              <a:buSzPts val="1100"/>
              <a:buFont typeface="Arial"/>
              <a:buNone/>
            </a:pPr>
            <a:r>
              <a:rPr lang="en-GB" sz="1600"/>
              <a:t>See also availability bias: Overestimating the likelihood or influence of things that are more visible / recent / emotionally charged (salience bias)</a:t>
            </a:r>
            <a:endParaRPr sz="1600"/>
          </a:p>
          <a:p>
            <a:pPr indent="0" lvl="0" marL="0" rtl="0" algn="l">
              <a:lnSpc>
                <a:spcPct val="115000"/>
              </a:lnSpc>
              <a:spcBef>
                <a:spcPts val="1200"/>
              </a:spcBef>
              <a:spcAft>
                <a:spcPts val="1200"/>
              </a:spcAft>
              <a:buSzPts val="1800"/>
              <a:buNone/>
            </a:pPr>
            <a:r>
              <a:rPr lang="en-GB" sz="1600"/>
              <a:t>See also frequency illusion: noticing something more, once you’ve focussed on it (like seeing your make of car more once you’ve bought it)</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311700" y="1552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Familiarity backfire effect</a:t>
            </a:r>
            <a:endParaRPr/>
          </a:p>
        </p:txBody>
      </p:sp>
      <p:sp>
        <p:nvSpPr>
          <p:cNvPr id="397" name="Google Shape;397;p31"/>
          <p:cNvSpPr txBox="1"/>
          <p:nvPr>
            <p:ph idx="1" type="body"/>
          </p:nvPr>
        </p:nvSpPr>
        <p:spPr>
          <a:xfrm>
            <a:off x="311700" y="727950"/>
            <a:ext cx="4260300" cy="38409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en-GB" sz="1600"/>
              <a:t>Under dispute - </a:t>
            </a:r>
            <a:endParaRPr sz="1600"/>
          </a:p>
          <a:p>
            <a:pPr indent="0" lvl="0" marL="0" rtl="0" algn="l">
              <a:lnSpc>
                <a:spcPct val="115000"/>
              </a:lnSpc>
              <a:spcBef>
                <a:spcPts val="1200"/>
              </a:spcBef>
              <a:spcAft>
                <a:spcPts val="0"/>
              </a:spcAft>
              <a:buSzPts val="1800"/>
              <a:buNone/>
            </a:pPr>
            <a:r>
              <a:rPr lang="en-GB" sz="1600"/>
              <a:t>Doubling down on beliefs when they’re challenged</a:t>
            </a:r>
            <a:endParaRPr sz="1600"/>
          </a:p>
          <a:p>
            <a:pPr indent="0" lvl="0" marL="0" rtl="0" algn="l">
              <a:lnSpc>
                <a:spcPct val="115000"/>
              </a:lnSpc>
              <a:spcBef>
                <a:spcPts val="1200"/>
              </a:spcBef>
              <a:spcAft>
                <a:spcPts val="0"/>
              </a:spcAft>
              <a:buSzPts val="1800"/>
              <a:buNone/>
            </a:pPr>
            <a:r>
              <a:t/>
            </a:r>
            <a:endParaRPr sz="1600"/>
          </a:p>
          <a:p>
            <a:pPr indent="0" lvl="0" marL="0" rtl="0" algn="l">
              <a:lnSpc>
                <a:spcPct val="115000"/>
              </a:lnSpc>
              <a:spcBef>
                <a:spcPts val="1200"/>
              </a:spcBef>
              <a:spcAft>
                <a:spcPts val="1200"/>
              </a:spcAft>
              <a:buSzPts val="1800"/>
              <a:buNone/>
            </a:pPr>
            <a:r>
              <a:rPr lang="en-GB" sz="1600"/>
              <a:t>See also Semmelweis reflex: rejecting new contradicting evidence</a:t>
            </a:r>
            <a:endParaRPr sz="1600"/>
          </a:p>
        </p:txBody>
      </p:sp>
      <p:pic>
        <p:nvPicPr>
          <p:cNvPr id="398" name="Google Shape;398;p31"/>
          <p:cNvPicPr preferRelativeResize="0"/>
          <p:nvPr/>
        </p:nvPicPr>
        <p:blipFill rotWithShape="1">
          <a:blip r:embed="rId3">
            <a:alphaModFix/>
          </a:blip>
          <a:srcRect b="0" l="0" r="0" t="0"/>
          <a:stretch/>
        </p:blipFill>
        <p:spPr>
          <a:xfrm>
            <a:off x="4837100" y="727950"/>
            <a:ext cx="4083927" cy="411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838200" y="188066"/>
            <a:ext cx="4922100" cy="571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GB"/>
              <a:t>Human limits</a:t>
            </a:r>
            <a:endParaRPr/>
          </a:p>
        </p:txBody>
      </p:sp>
      <p:sp>
        <p:nvSpPr>
          <p:cNvPr id="404" name="Google Shape;404;p32"/>
          <p:cNvSpPr txBox="1"/>
          <p:nvPr>
            <p:ph idx="1" type="body"/>
          </p:nvPr>
        </p:nvSpPr>
        <p:spPr>
          <a:xfrm>
            <a:off x="838200" y="1278825"/>
            <a:ext cx="7912500" cy="3309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rPr lang="en-GB" sz="1600"/>
              <a:t>“Good enough” (bounded rationality)</a:t>
            </a:r>
            <a:endParaRPr sz="1600"/>
          </a:p>
          <a:p>
            <a:pPr indent="-336550" lvl="0" marL="457200" rtl="0" algn="l">
              <a:lnSpc>
                <a:spcPct val="90000"/>
              </a:lnSpc>
              <a:spcBef>
                <a:spcPts val="0"/>
              </a:spcBef>
              <a:spcAft>
                <a:spcPts val="0"/>
              </a:spcAft>
              <a:buSzPts val="1700"/>
              <a:buChar char="●"/>
            </a:pPr>
            <a:r>
              <a:rPr lang="en-GB" sz="1600"/>
              <a:t>Cognitive limits (e.g. 7 +- 2)</a:t>
            </a:r>
            <a:endParaRPr sz="1600"/>
          </a:p>
          <a:p>
            <a:pPr indent="-336550" lvl="0" marL="457200" rtl="0" algn="l">
              <a:lnSpc>
                <a:spcPct val="90000"/>
              </a:lnSpc>
              <a:spcBef>
                <a:spcPts val="0"/>
              </a:spcBef>
              <a:spcAft>
                <a:spcPts val="0"/>
              </a:spcAft>
              <a:buSzPts val="1700"/>
              <a:buChar char="●"/>
            </a:pPr>
            <a:r>
              <a:rPr lang="en-GB" sz="1600"/>
              <a:t>Limited information</a:t>
            </a:r>
            <a:endParaRPr sz="1600"/>
          </a:p>
          <a:p>
            <a:pPr indent="-336550" lvl="0" marL="457200" rtl="0" algn="l">
              <a:lnSpc>
                <a:spcPct val="90000"/>
              </a:lnSpc>
              <a:spcBef>
                <a:spcPts val="0"/>
              </a:spcBef>
              <a:spcAft>
                <a:spcPts val="0"/>
              </a:spcAft>
              <a:buSzPts val="1700"/>
              <a:buChar char="●"/>
            </a:pPr>
            <a:r>
              <a:rPr lang="en-GB" sz="1600"/>
              <a:t>Emotion, trust, etc</a:t>
            </a:r>
            <a:endParaRPr sz="1600"/>
          </a:p>
          <a:p>
            <a:pPr indent="0" lvl="0" marL="0" rtl="0" algn="l">
              <a:lnSpc>
                <a:spcPct val="90000"/>
              </a:lnSpc>
              <a:spcBef>
                <a:spcPts val="1200"/>
              </a:spcBef>
              <a:spcAft>
                <a:spcPts val="0"/>
              </a:spcAft>
              <a:buNone/>
            </a:pPr>
            <a:r>
              <a:t/>
            </a:r>
            <a:endParaRPr sz="1600"/>
          </a:p>
          <a:p>
            <a:pPr indent="0" lvl="0" marL="0" rtl="0" algn="l">
              <a:lnSpc>
                <a:spcPct val="90000"/>
              </a:lnSpc>
              <a:spcBef>
                <a:spcPts val="1200"/>
              </a:spcBef>
              <a:spcAft>
                <a:spcPts val="0"/>
              </a:spcAft>
              <a:buNone/>
            </a:pPr>
            <a:r>
              <a:rPr lang="en-GB" sz="1600"/>
              <a:t>Speed (thinking fast and slow)</a:t>
            </a:r>
            <a:endParaRPr sz="1600"/>
          </a:p>
          <a:p>
            <a:pPr indent="-336550" lvl="0" marL="457200" rtl="0" algn="l">
              <a:spcBef>
                <a:spcPts val="1200"/>
              </a:spcBef>
              <a:spcAft>
                <a:spcPts val="0"/>
              </a:spcAft>
              <a:buSzPts val="1700"/>
              <a:buChar char="●"/>
            </a:pPr>
            <a:r>
              <a:rPr lang="en-GB" sz="1600"/>
              <a:t>System 1: automatic, low-effort, “knee-jerk” response</a:t>
            </a:r>
            <a:endParaRPr sz="1600"/>
          </a:p>
          <a:p>
            <a:pPr indent="-336550" lvl="0" marL="457200" rtl="0" algn="l">
              <a:spcBef>
                <a:spcPts val="0"/>
              </a:spcBef>
              <a:spcAft>
                <a:spcPts val="0"/>
              </a:spcAft>
              <a:buSzPts val="1700"/>
              <a:buChar char="●"/>
            </a:pPr>
            <a:r>
              <a:rPr lang="en-GB" sz="1600"/>
              <a:t>System 2: thoughtful choice between options</a:t>
            </a:r>
            <a:endParaRPr sz="1600"/>
          </a:p>
          <a:p>
            <a:pPr indent="0" lvl="0" marL="0" rtl="0" algn="l">
              <a:lnSpc>
                <a:spcPct val="90000"/>
              </a:lnSpc>
              <a:spcBef>
                <a:spcPts val="800"/>
              </a:spcBef>
              <a:spcAft>
                <a:spcPts val="12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5"/>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1.1 History</a:t>
            </a:r>
            <a:endParaRPr/>
          </a:p>
        </p:txBody>
      </p:sp>
      <p:sp>
        <p:nvSpPr>
          <p:cNvPr id="282" name="Google Shape;282;p15"/>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00"/>
              <a:t>History</a:t>
            </a:r>
            <a:endParaRPr sz="1000"/>
          </a:p>
          <a:p>
            <a:pPr indent="-292100" lvl="0" marL="457200" rtl="0" algn="l">
              <a:spcBef>
                <a:spcPts val="1200"/>
              </a:spcBef>
              <a:spcAft>
                <a:spcPts val="0"/>
              </a:spcAft>
              <a:buSzPts val="1000"/>
              <a:buChar char="●"/>
            </a:pPr>
            <a:r>
              <a:rPr lang="en-GB" sz="1000"/>
              <a:t>History of information</a:t>
            </a:r>
            <a:endParaRPr sz="1000"/>
          </a:p>
          <a:p>
            <a:pPr indent="0" lvl="0" marL="0" rtl="0" algn="l">
              <a:lnSpc>
                <a:spcPct val="100000"/>
              </a:lnSpc>
              <a:spcBef>
                <a:spcPts val="1200"/>
              </a:spcBef>
              <a:spcAft>
                <a:spcPts val="0"/>
              </a:spcAft>
              <a:buNone/>
            </a:pPr>
            <a:r>
              <a:rPr b="1" lang="en-GB" sz="1000">
                <a:solidFill>
                  <a:srgbClr val="000000"/>
                </a:solidFill>
                <a:latin typeface="Avenir"/>
                <a:ea typeface="Avenir"/>
                <a:cs typeface="Avenir"/>
                <a:sym typeface="Avenir"/>
              </a:rPr>
              <a:t>Cognitive Security as a Business</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Disinformation as a service models</a:t>
            </a:r>
            <a:endParaRPr sz="12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Financial motivations and estimates</a:t>
            </a:r>
            <a:endParaRPr sz="12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Business effects of disinformation</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Introduces business models behind disinformation and cognitive security. Goes into detail on the potential business attack vectors and effects from disinformation and hybrid campaigns that include disinformation (e.g. hacking, malware etc).</a:t>
            </a:r>
            <a:endParaRPr sz="12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Outcome: students can articulate disinformation business models </a:t>
            </a:r>
            <a:endParaRPr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b="1" sz="1000">
              <a:solidFill>
                <a:srgbClr val="000000"/>
              </a:solidFill>
              <a:latin typeface="Avenir"/>
              <a:ea typeface="Avenir"/>
              <a:cs typeface="Avenir"/>
              <a:sym typeface="Avenir"/>
            </a:endParaRPr>
          </a:p>
          <a:p>
            <a:pPr indent="0" lvl="0" marL="0" rtl="0" algn="l">
              <a:lnSpc>
                <a:spcPct val="100000"/>
              </a:lnSpc>
              <a:spcBef>
                <a:spcPts val="0"/>
              </a:spcBef>
              <a:spcAft>
                <a:spcPts val="0"/>
              </a:spcAft>
              <a:buNone/>
            </a:pPr>
            <a:r>
              <a:t/>
            </a:r>
            <a:endParaRPr/>
          </a:p>
        </p:txBody>
      </p:sp>
      <p:sp>
        <p:nvSpPr>
          <p:cNvPr id="283" name="Google Shape;283;p15"/>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GB" sz="1000">
                <a:solidFill>
                  <a:srgbClr val="000000"/>
                </a:solidFill>
                <a:latin typeface="Avenir"/>
                <a:ea typeface="Avenir"/>
                <a:cs typeface="Avenir"/>
                <a:sym typeface="Avenir"/>
              </a:rPr>
              <a:t>Sectors</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Cognitive security and business - potential directions</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Health sector: medical misinformation trends in Covid19 and Vaccine hesitancy</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Elections: trends around the world</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Responses: trends around the world</a:t>
            </a:r>
            <a:endParaRPr sz="1000">
              <a:solidFill>
                <a:srgbClr val="000000"/>
              </a:solidFill>
              <a:latin typeface="Avenir"/>
              <a:ea typeface="Avenir"/>
              <a:cs typeface="Avenir"/>
              <a:sym typeface="Avenir"/>
            </a:endParaRPr>
          </a:p>
          <a:p>
            <a:pPr indent="-292100" lvl="0" marL="457200" rtl="0" algn="l">
              <a:lnSpc>
                <a:spcPct val="100000"/>
              </a:lnSpc>
              <a:spcBef>
                <a:spcPts val="0"/>
              </a:spcBef>
              <a:spcAft>
                <a:spcPts val="0"/>
              </a:spcAft>
              <a:buClr>
                <a:srgbClr val="000000"/>
              </a:buClr>
              <a:buSzPts val="1000"/>
              <a:buFont typeface="Avenir"/>
              <a:buChar char="●"/>
            </a:pPr>
            <a:r>
              <a:rPr lang="en-GB" sz="1000">
                <a:solidFill>
                  <a:srgbClr val="000000"/>
                </a:solidFill>
                <a:latin typeface="Avenir"/>
                <a:ea typeface="Avenir"/>
                <a:cs typeface="Avenir"/>
                <a:sym typeface="Avenir"/>
              </a:rPr>
              <a:t>potential future arcs for disinformation incidents and response.</a:t>
            </a:r>
            <a:endParaRPr sz="1000">
              <a:solidFill>
                <a:srgbClr val="000000"/>
              </a:solidFill>
              <a:latin typeface="Avenir"/>
              <a:ea typeface="Avenir"/>
              <a:cs typeface="Avenir"/>
              <a:sym typeface="Avenir"/>
            </a:endParaRPr>
          </a:p>
          <a:p>
            <a:pPr indent="0" lvl="0" marL="457200" rtl="0" algn="l">
              <a:lnSpc>
                <a:spcPct val="100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3"/>
          <p:cNvSpPr txBox="1"/>
          <p:nvPr>
            <p:ph type="title"/>
          </p:nvPr>
        </p:nvSpPr>
        <p:spPr>
          <a:xfrm>
            <a:off x="311700" y="1449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Information overload</a:t>
            </a:r>
            <a:endParaRPr/>
          </a:p>
        </p:txBody>
      </p:sp>
      <p:sp>
        <p:nvSpPr>
          <p:cNvPr id="410" name="Google Shape;410;p33"/>
          <p:cNvSpPr txBox="1"/>
          <p:nvPr>
            <p:ph idx="1" type="body"/>
          </p:nvPr>
        </p:nvSpPr>
        <p:spPr>
          <a:xfrm>
            <a:off x="311700" y="770325"/>
            <a:ext cx="8520600" cy="3798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Three Vs: too much information, too fast, too varied</a:t>
            </a:r>
            <a:endParaRPr sz="1600"/>
          </a:p>
          <a:p>
            <a:pPr indent="-361950" lvl="0" marL="457200" rtl="0" algn="l">
              <a:lnSpc>
                <a:spcPct val="115000"/>
              </a:lnSpc>
              <a:spcBef>
                <a:spcPts val="1200"/>
              </a:spcBef>
              <a:spcAft>
                <a:spcPts val="0"/>
              </a:spcAft>
              <a:buSzPts val="2100"/>
              <a:buChar char="●"/>
            </a:pPr>
            <a:r>
              <a:rPr lang="en-GB" sz="1600"/>
              <a:t>Affect: emotional language = more likely to be shared</a:t>
            </a:r>
            <a:endParaRPr sz="1600"/>
          </a:p>
          <a:p>
            <a:pPr indent="-361950" lvl="0" marL="457200" rtl="0" algn="l">
              <a:lnSpc>
                <a:spcPct val="115000"/>
              </a:lnSpc>
              <a:spcBef>
                <a:spcPts val="0"/>
              </a:spcBef>
              <a:spcAft>
                <a:spcPts val="0"/>
              </a:spcAft>
              <a:buSzPts val="2100"/>
              <a:buChar char="●"/>
            </a:pPr>
            <a:r>
              <a:rPr lang="en-GB" sz="1600"/>
              <a:t>Messenger: trust people we know more</a:t>
            </a:r>
            <a:endParaRPr sz="1600"/>
          </a:p>
          <a:p>
            <a:pPr indent="-330200" lvl="0" marL="457200" rtl="0" algn="l">
              <a:lnSpc>
                <a:spcPct val="115000"/>
              </a:lnSpc>
              <a:spcBef>
                <a:spcPts val="0"/>
              </a:spcBef>
              <a:spcAft>
                <a:spcPts val="0"/>
              </a:spcAft>
              <a:buSzPts val="1600"/>
              <a:buChar char="●"/>
            </a:pPr>
            <a:r>
              <a:rPr lang="en-GB" sz="1600"/>
              <a:t>O’Reilly</a:t>
            </a:r>
            <a:endParaRPr sz="1600"/>
          </a:p>
          <a:p>
            <a:pPr indent="-330200" lvl="1" marL="914400" rtl="0" algn="l">
              <a:lnSpc>
                <a:spcPct val="115000"/>
              </a:lnSpc>
              <a:spcBef>
                <a:spcPts val="0"/>
              </a:spcBef>
              <a:spcAft>
                <a:spcPts val="0"/>
              </a:spcAft>
              <a:buSzPts val="1600"/>
              <a:buChar char="○"/>
            </a:pPr>
            <a:r>
              <a:rPr lang="en-GB" sz="1600"/>
              <a:t>People want more information than necessary to make a decision</a:t>
            </a:r>
            <a:endParaRPr sz="1600"/>
          </a:p>
          <a:p>
            <a:pPr indent="-330200" lvl="1" marL="914400" rtl="0" algn="l">
              <a:lnSpc>
                <a:spcPct val="115000"/>
              </a:lnSpc>
              <a:spcBef>
                <a:spcPts val="0"/>
              </a:spcBef>
              <a:spcAft>
                <a:spcPts val="0"/>
              </a:spcAft>
              <a:buSzPts val="1600"/>
              <a:buChar char="○"/>
            </a:pPr>
            <a:r>
              <a:rPr lang="en-GB" sz="1600"/>
              <a:t>Make worse decisions</a:t>
            </a:r>
            <a:endParaRPr sz="1600"/>
          </a:p>
          <a:p>
            <a:pPr indent="-330200" lvl="1" marL="914400" rtl="0" algn="l">
              <a:lnSpc>
                <a:spcPct val="115000"/>
              </a:lnSpc>
              <a:spcBef>
                <a:spcPts val="0"/>
              </a:spcBef>
              <a:spcAft>
                <a:spcPts val="0"/>
              </a:spcAft>
              <a:buSzPts val="1600"/>
              <a:buChar char="○"/>
            </a:pPr>
            <a:r>
              <a:rPr lang="en-GB" sz="1600"/>
              <a:t>Are more sure of decisions</a:t>
            </a:r>
            <a:endParaRPr sz="1600"/>
          </a:p>
          <a:p>
            <a:pPr indent="0" lvl="0" marL="4572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600"/>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4"/>
          <p:cNvSpPr txBox="1"/>
          <p:nvPr>
            <p:ph type="title"/>
          </p:nvPr>
        </p:nvSpPr>
        <p:spPr>
          <a:xfrm>
            <a:off x="311700" y="154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Trust and vulnerable communities</a:t>
            </a:r>
            <a:endParaRPr/>
          </a:p>
        </p:txBody>
      </p:sp>
      <p:sp>
        <p:nvSpPr>
          <p:cNvPr id="416" name="Google Shape;416;p34"/>
          <p:cNvSpPr txBox="1"/>
          <p:nvPr>
            <p:ph idx="1" type="body"/>
          </p:nvPr>
        </p:nvSpPr>
        <p:spPr>
          <a:xfrm>
            <a:off x="311700" y="870375"/>
            <a:ext cx="3187200" cy="3698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Trust boundaries</a:t>
            </a:r>
            <a:endParaRPr sz="1600"/>
          </a:p>
          <a:p>
            <a:pPr indent="0" lvl="0" marL="0" rtl="0" algn="l">
              <a:lnSpc>
                <a:spcPct val="115000"/>
              </a:lnSpc>
              <a:spcBef>
                <a:spcPts val="1200"/>
              </a:spcBef>
              <a:spcAft>
                <a:spcPts val="0"/>
              </a:spcAft>
              <a:buSzPts val="1800"/>
              <a:buNone/>
            </a:pPr>
            <a:r>
              <a:rPr lang="en-GB" sz="1600"/>
              <a:t>E.g. External low-trust, internal high-trust</a:t>
            </a:r>
            <a:endParaRPr sz="1600"/>
          </a:p>
          <a:p>
            <a:pPr indent="0" lvl="0" marL="0" rtl="0" algn="l">
              <a:lnSpc>
                <a:spcPct val="115000"/>
              </a:lnSpc>
              <a:spcBef>
                <a:spcPts val="1200"/>
              </a:spcBef>
              <a:spcAft>
                <a:spcPts val="0"/>
              </a:spcAft>
              <a:buSzPts val="1800"/>
              <a:buNone/>
            </a:pPr>
            <a:r>
              <a:rPr lang="en-GB" sz="1600"/>
              <a:t>See also: authority bias - believing authority figures more</a:t>
            </a:r>
            <a:endParaRPr sz="1600"/>
          </a:p>
          <a:p>
            <a:pPr indent="0" lvl="0" marL="0" rtl="0" algn="l">
              <a:lnSpc>
                <a:spcPct val="115000"/>
              </a:lnSpc>
              <a:spcBef>
                <a:spcPts val="1200"/>
              </a:spcBef>
              <a:spcAft>
                <a:spcPts val="0"/>
              </a:spcAft>
              <a:buSzPts val="1800"/>
              <a:buNone/>
            </a:pPr>
            <a:r>
              <a:t/>
            </a:r>
            <a:endParaRPr sz="1600"/>
          </a:p>
          <a:p>
            <a:pPr indent="0" lvl="0" marL="0" rtl="0" algn="l">
              <a:lnSpc>
                <a:spcPct val="115000"/>
              </a:lnSpc>
              <a:spcBef>
                <a:spcPts val="1200"/>
              </a:spcBef>
              <a:spcAft>
                <a:spcPts val="1200"/>
              </a:spcAft>
              <a:buSzPts val="1800"/>
              <a:buNone/>
            </a:pPr>
            <a:r>
              <a:rPr lang="en-GB" sz="1600"/>
              <a:t>Fake experts use these</a:t>
            </a:r>
            <a:endParaRPr sz="1600"/>
          </a:p>
        </p:txBody>
      </p:sp>
      <p:pic>
        <p:nvPicPr>
          <p:cNvPr id="417" name="Google Shape;417;p34"/>
          <p:cNvPicPr preferRelativeResize="0"/>
          <p:nvPr/>
        </p:nvPicPr>
        <p:blipFill rotWithShape="1">
          <a:blip r:embed="rId3">
            <a:alphaModFix/>
          </a:blip>
          <a:srcRect b="0" l="0" r="0" t="0"/>
          <a:stretch/>
        </p:blipFill>
        <p:spPr>
          <a:xfrm>
            <a:off x="3790875" y="1215200"/>
            <a:ext cx="4976624" cy="279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5"/>
          <p:cNvSpPr txBox="1"/>
          <p:nvPr>
            <p:ph type="title"/>
          </p:nvPr>
        </p:nvSpPr>
        <p:spPr>
          <a:xfrm>
            <a:off x="311700" y="123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Online community biases</a:t>
            </a:r>
            <a:endParaRPr/>
          </a:p>
        </p:txBody>
      </p:sp>
      <p:sp>
        <p:nvSpPr>
          <p:cNvPr id="423" name="Google Shape;423;p35"/>
          <p:cNvSpPr txBox="1"/>
          <p:nvPr>
            <p:ph idx="1" type="body"/>
          </p:nvPr>
        </p:nvSpPr>
        <p:spPr>
          <a:xfrm>
            <a:off x="311700" y="772725"/>
            <a:ext cx="8520600" cy="1597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GB" sz="1600"/>
              <a:t>“Do your research”</a:t>
            </a:r>
            <a:endParaRPr sz="1600"/>
          </a:p>
          <a:p>
            <a:pPr indent="-361950" lvl="0" marL="457200" rtl="0" algn="l">
              <a:lnSpc>
                <a:spcPct val="115000"/>
              </a:lnSpc>
              <a:spcBef>
                <a:spcPts val="1200"/>
              </a:spcBef>
              <a:spcAft>
                <a:spcPts val="0"/>
              </a:spcAft>
              <a:buSzPts val="2100"/>
              <a:buChar char="●"/>
            </a:pPr>
            <a:r>
              <a:rPr lang="en-GB" sz="1600"/>
              <a:t>Echo chambers: Different search terms, different profiles, give different results</a:t>
            </a:r>
            <a:endParaRPr sz="1600"/>
          </a:p>
        </p:txBody>
      </p:sp>
      <p:pic>
        <p:nvPicPr>
          <p:cNvPr id="424" name="Google Shape;424;p35"/>
          <p:cNvPicPr preferRelativeResize="0"/>
          <p:nvPr/>
        </p:nvPicPr>
        <p:blipFill rotWithShape="1">
          <a:blip r:embed="rId3">
            <a:alphaModFix/>
          </a:blip>
          <a:srcRect b="0" l="0" r="0" t="0"/>
          <a:stretch/>
        </p:blipFill>
        <p:spPr>
          <a:xfrm>
            <a:off x="539100" y="1961025"/>
            <a:ext cx="8001000" cy="285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type="title"/>
          </p:nvPr>
        </p:nvSpPr>
        <p:spPr>
          <a:xfrm>
            <a:off x="311700" y="1713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GB"/>
              <a:t>Algorithm biases</a:t>
            </a:r>
            <a:endParaRPr/>
          </a:p>
        </p:txBody>
      </p:sp>
      <p:sp>
        <p:nvSpPr>
          <p:cNvPr id="430" name="Google Shape;430;p36"/>
          <p:cNvSpPr txBox="1"/>
          <p:nvPr>
            <p:ph idx="1" type="body"/>
          </p:nvPr>
        </p:nvSpPr>
        <p:spPr>
          <a:xfrm>
            <a:off x="311700" y="744050"/>
            <a:ext cx="5114700" cy="3824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sz="1600"/>
          </a:p>
          <a:p>
            <a:pPr indent="-361950" lvl="0" marL="457200" rtl="0" algn="l">
              <a:lnSpc>
                <a:spcPct val="115000"/>
              </a:lnSpc>
              <a:spcBef>
                <a:spcPts val="1200"/>
              </a:spcBef>
              <a:spcAft>
                <a:spcPts val="0"/>
              </a:spcAft>
              <a:buSzPts val="2100"/>
              <a:buChar char="●"/>
            </a:pPr>
            <a:r>
              <a:rPr lang="en-GB" sz="1600"/>
              <a:t>Filter bubbles: you’re training the algorithm on what you want to see</a:t>
            </a:r>
            <a:endParaRPr sz="1600"/>
          </a:p>
          <a:p>
            <a:pPr indent="-361950" lvl="0" marL="457200" rtl="0" algn="l">
              <a:lnSpc>
                <a:spcPct val="115000"/>
              </a:lnSpc>
              <a:spcBef>
                <a:spcPts val="0"/>
              </a:spcBef>
              <a:spcAft>
                <a:spcPts val="0"/>
              </a:spcAft>
              <a:buSzPts val="2100"/>
              <a:buChar char="●"/>
            </a:pPr>
            <a:r>
              <a:rPr lang="en-GB" sz="1600"/>
              <a:t>(Try searching in incognito mode… )</a:t>
            </a:r>
            <a:endParaRPr sz="1600"/>
          </a:p>
          <a:p>
            <a:pPr indent="-361950" lvl="0" marL="457200" rtl="0" algn="l">
              <a:lnSpc>
                <a:spcPct val="115000"/>
              </a:lnSpc>
              <a:spcBef>
                <a:spcPts val="0"/>
              </a:spcBef>
              <a:spcAft>
                <a:spcPts val="0"/>
              </a:spcAft>
              <a:buSzPts val="2100"/>
              <a:buChar char="●"/>
            </a:pPr>
            <a:r>
              <a:rPr lang="en-GB" sz="1600"/>
              <a:t>Homogeneity bias: platform uses small number of sources</a:t>
            </a:r>
            <a:endParaRPr sz="1600"/>
          </a:p>
          <a:p>
            <a:pPr indent="-361950" lvl="0" marL="457200" rtl="0" algn="l">
              <a:lnSpc>
                <a:spcPct val="115000"/>
              </a:lnSpc>
              <a:spcBef>
                <a:spcPts val="0"/>
              </a:spcBef>
              <a:spcAft>
                <a:spcPts val="0"/>
              </a:spcAft>
              <a:buSzPts val="2100"/>
              <a:buChar char="●"/>
            </a:pPr>
            <a:r>
              <a:rPr lang="en-GB" sz="1600"/>
              <a:t>Popularity bias: popular content != quality</a:t>
            </a:r>
            <a:endParaRPr sz="1600"/>
          </a:p>
          <a:p>
            <a:pPr indent="0" lvl="0" marL="0" rtl="0" algn="l">
              <a:lnSpc>
                <a:spcPct val="115000"/>
              </a:lnSpc>
              <a:spcBef>
                <a:spcPts val="1200"/>
              </a:spcBef>
              <a:spcAft>
                <a:spcPts val="0"/>
              </a:spcAft>
              <a:buClr>
                <a:schemeClr val="dk1"/>
              </a:buClr>
              <a:buSzPts val="1100"/>
              <a:buFont typeface="Arial"/>
              <a:buNone/>
            </a:pPr>
            <a:r>
              <a:t/>
            </a:r>
            <a:endParaRPr sz="1600"/>
          </a:p>
          <a:p>
            <a:pPr indent="0" lvl="0" marL="0" rtl="0" algn="l">
              <a:lnSpc>
                <a:spcPct val="115000"/>
              </a:lnSpc>
              <a:spcBef>
                <a:spcPts val="1200"/>
              </a:spcBef>
              <a:spcAft>
                <a:spcPts val="1200"/>
              </a:spcAft>
              <a:buClr>
                <a:schemeClr val="dk1"/>
              </a:buClr>
              <a:buSzPts val="1100"/>
              <a:buFont typeface="Arial"/>
              <a:buNone/>
            </a:pPr>
            <a:r>
              <a:rPr lang="en-GB" sz="1600"/>
              <a:t>Astroturfing etc use these</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Learning from non-disinformation influencers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311700" y="1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Marketing: sales funnels</a:t>
            </a:r>
            <a:endParaRPr/>
          </a:p>
        </p:txBody>
      </p:sp>
      <p:pic>
        <p:nvPicPr>
          <p:cNvPr id="441" name="Google Shape;441;p38"/>
          <p:cNvPicPr preferRelativeResize="0"/>
          <p:nvPr/>
        </p:nvPicPr>
        <p:blipFill>
          <a:blip r:embed="rId3">
            <a:alphaModFix/>
          </a:blip>
          <a:stretch>
            <a:fillRect/>
          </a:stretch>
        </p:blipFill>
        <p:spPr>
          <a:xfrm>
            <a:off x="64900" y="1202625"/>
            <a:ext cx="4507100" cy="2502250"/>
          </a:xfrm>
          <a:prstGeom prst="rect">
            <a:avLst/>
          </a:prstGeom>
          <a:noFill/>
          <a:ln>
            <a:noFill/>
          </a:ln>
        </p:spPr>
      </p:pic>
      <p:pic>
        <p:nvPicPr>
          <p:cNvPr id="442" name="Google Shape;442;p38"/>
          <p:cNvPicPr preferRelativeResize="0"/>
          <p:nvPr/>
        </p:nvPicPr>
        <p:blipFill>
          <a:blip r:embed="rId4">
            <a:alphaModFix/>
          </a:blip>
          <a:stretch>
            <a:fillRect/>
          </a:stretch>
        </p:blipFill>
        <p:spPr>
          <a:xfrm>
            <a:off x="4548772" y="996625"/>
            <a:ext cx="4595225" cy="2708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311700" y="11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Marketing: </a:t>
            </a:r>
            <a:r>
              <a:rPr lang="en-GB"/>
              <a:t>Customer segmentation and targetting</a:t>
            </a:r>
            <a:endParaRPr/>
          </a:p>
        </p:txBody>
      </p:sp>
      <p:pic>
        <p:nvPicPr>
          <p:cNvPr id="448" name="Google Shape;448;p39"/>
          <p:cNvPicPr preferRelativeResize="0"/>
          <p:nvPr/>
        </p:nvPicPr>
        <p:blipFill>
          <a:blip r:embed="rId3">
            <a:alphaModFix/>
          </a:blip>
          <a:stretch>
            <a:fillRect/>
          </a:stretch>
        </p:blipFill>
        <p:spPr>
          <a:xfrm>
            <a:off x="1406850" y="820175"/>
            <a:ext cx="6485726" cy="397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0"/>
          <p:cNvSpPr txBox="1"/>
          <p:nvPr>
            <p:ph type="title"/>
          </p:nvPr>
        </p:nvSpPr>
        <p:spPr>
          <a:xfrm>
            <a:off x="311700" y="12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AdTech: microtargeting</a:t>
            </a:r>
            <a:endParaRPr/>
          </a:p>
        </p:txBody>
      </p:sp>
      <p:pic>
        <p:nvPicPr>
          <p:cNvPr id="454" name="Google Shape;454;p40"/>
          <p:cNvPicPr preferRelativeResize="0"/>
          <p:nvPr/>
        </p:nvPicPr>
        <p:blipFill>
          <a:blip r:embed="rId3">
            <a:alphaModFix/>
          </a:blip>
          <a:stretch>
            <a:fillRect/>
          </a:stretch>
        </p:blipFill>
        <p:spPr>
          <a:xfrm>
            <a:off x="1801126" y="615000"/>
            <a:ext cx="5648800" cy="42400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Geopolitics: </a:t>
            </a:r>
            <a:r>
              <a:rPr lang="en-GB"/>
              <a:t>Information threats</a:t>
            </a:r>
            <a:endParaRPr/>
          </a:p>
        </p:txBody>
      </p:sp>
      <p:sp>
        <p:nvSpPr>
          <p:cNvPr id="460" name="Google Shape;460;p41"/>
          <p:cNvSpPr txBox="1"/>
          <p:nvPr>
            <p:ph idx="1" type="body"/>
          </p:nvPr>
        </p:nvSpPr>
        <p:spPr>
          <a:xfrm>
            <a:off x="267850"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Democracy</a:t>
            </a:r>
            <a:endParaRPr/>
          </a:p>
          <a:p>
            <a:pPr indent="-311150" lvl="0" marL="457200" rtl="0" algn="l">
              <a:spcBef>
                <a:spcPts val="1200"/>
              </a:spcBef>
              <a:spcAft>
                <a:spcPts val="0"/>
              </a:spcAft>
              <a:buSzPts val="1300"/>
              <a:buChar char="●"/>
            </a:pPr>
            <a:r>
              <a:rPr lang="en-GB"/>
              <a:t>Require common political knowledge</a:t>
            </a:r>
            <a:endParaRPr/>
          </a:p>
          <a:p>
            <a:pPr indent="-298450" lvl="1" marL="914400" rtl="0" algn="l">
              <a:spcBef>
                <a:spcPts val="0"/>
              </a:spcBef>
              <a:spcAft>
                <a:spcPts val="0"/>
              </a:spcAft>
              <a:buSzPts val="1100"/>
              <a:buChar char="○"/>
            </a:pPr>
            <a:r>
              <a:rPr lang="en-GB"/>
              <a:t>Who the rulers are</a:t>
            </a:r>
            <a:endParaRPr/>
          </a:p>
          <a:p>
            <a:pPr indent="-298450" lvl="1" marL="914400" rtl="0" algn="l">
              <a:spcBef>
                <a:spcPts val="0"/>
              </a:spcBef>
              <a:spcAft>
                <a:spcPts val="0"/>
              </a:spcAft>
              <a:buSzPts val="1100"/>
              <a:buChar char="○"/>
            </a:pPr>
            <a:r>
              <a:rPr lang="en-GB"/>
              <a:t>Legitimacy of the rulers</a:t>
            </a:r>
            <a:endParaRPr/>
          </a:p>
          <a:p>
            <a:pPr indent="-298450" lvl="1" marL="914400" rtl="0" algn="l">
              <a:spcBef>
                <a:spcPts val="0"/>
              </a:spcBef>
              <a:spcAft>
                <a:spcPts val="0"/>
              </a:spcAft>
              <a:buSzPts val="1100"/>
              <a:buChar char="○"/>
            </a:pPr>
            <a:r>
              <a:rPr lang="en-GB"/>
              <a:t>How government works</a:t>
            </a:r>
            <a:endParaRPr/>
          </a:p>
          <a:p>
            <a:pPr indent="-311150" lvl="0" marL="457200" rtl="0" algn="l">
              <a:spcBef>
                <a:spcPts val="0"/>
              </a:spcBef>
              <a:spcAft>
                <a:spcPts val="0"/>
              </a:spcAft>
              <a:buSzPts val="1300"/>
              <a:buChar char="●"/>
            </a:pPr>
            <a:r>
              <a:rPr lang="en-GB"/>
              <a:t>Draw on contested political knowledge to solve problems</a:t>
            </a:r>
            <a:endParaRPr/>
          </a:p>
          <a:p>
            <a:pPr indent="-311150" lvl="0" marL="457200" rtl="0" algn="l">
              <a:spcBef>
                <a:spcPts val="0"/>
              </a:spcBef>
              <a:spcAft>
                <a:spcPts val="0"/>
              </a:spcAft>
              <a:buSzPts val="1300"/>
              <a:buChar char="●"/>
            </a:pPr>
            <a:r>
              <a:rPr lang="en-GB"/>
              <a:t>Vulnerable to attacks on common political knowledge</a:t>
            </a:r>
            <a:endParaRPr/>
          </a:p>
          <a:p>
            <a:pPr indent="0" lvl="0" marL="0" rtl="0" algn="l">
              <a:spcBef>
                <a:spcPts val="1200"/>
              </a:spcBef>
              <a:spcAft>
                <a:spcPts val="1200"/>
              </a:spcAft>
              <a:buNone/>
            </a:pPr>
            <a:r>
              <a:t/>
            </a:r>
            <a:endParaRPr/>
          </a:p>
        </p:txBody>
      </p:sp>
      <p:sp>
        <p:nvSpPr>
          <p:cNvPr id="461" name="Google Shape;461;p41"/>
          <p:cNvSpPr txBox="1"/>
          <p:nvPr>
            <p:ph idx="2" type="body"/>
          </p:nvPr>
        </p:nvSpPr>
        <p:spPr>
          <a:xfrm>
            <a:off x="4903650"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Autocracy</a:t>
            </a:r>
            <a:endParaRPr/>
          </a:p>
          <a:p>
            <a:pPr indent="-311150" lvl="0" marL="457200" rtl="0" algn="l">
              <a:lnSpc>
                <a:spcPct val="115000"/>
              </a:lnSpc>
              <a:spcBef>
                <a:spcPts val="1200"/>
              </a:spcBef>
              <a:spcAft>
                <a:spcPts val="0"/>
              </a:spcAft>
              <a:buSzPts val="1300"/>
              <a:buChar char="●"/>
            </a:pPr>
            <a:r>
              <a:rPr lang="en-GB"/>
              <a:t>Actively suppress common political knowledge</a:t>
            </a:r>
            <a:endParaRPr/>
          </a:p>
          <a:p>
            <a:pPr indent="-311150" lvl="0" marL="457200" rtl="0" algn="l">
              <a:lnSpc>
                <a:spcPct val="115000"/>
              </a:lnSpc>
              <a:spcBef>
                <a:spcPts val="0"/>
              </a:spcBef>
              <a:spcAft>
                <a:spcPts val="0"/>
              </a:spcAft>
              <a:buSzPts val="1300"/>
              <a:buChar char="●"/>
            </a:pPr>
            <a:r>
              <a:rPr lang="en-GB"/>
              <a:t>Benefit from contested political knowledge</a:t>
            </a:r>
            <a:endParaRPr/>
          </a:p>
          <a:p>
            <a:pPr indent="-311150" lvl="0" marL="457200" rtl="0" algn="l">
              <a:lnSpc>
                <a:spcPct val="115000"/>
              </a:lnSpc>
              <a:spcBef>
                <a:spcPts val="0"/>
              </a:spcBef>
              <a:spcAft>
                <a:spcPts val="0"/>
              </a:spcAft>
              <a:buSzPts val="1300"/>
              <a:buChar char="●"/>
            </a:pPr>
            <a:r>
              <a:rPr lang="en-GB"/>
              <a:t>Vulnerable to attacks on the monopoly of common political knowledge</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type="title"/>
          </p:nvPr>
        </p:nvSpPr>
        <p:spPr>
          <a:xfrm>
            <a:off x="311700" y="167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Politics: ad (non) transparency</a:t>
            </a:r>
            <a:endParaRPr/>
          </a:p>
        </p:txBody>
      </p:sp>
      <p:pic>
        <p:nvPicPr>
          <p:cNvPr id="467" name="Google Shape;467;p42"/>
          <p:cNvPicPr preferRelativeResize="0"/>
          <p:nvPr/>
        </p:nvPicPr>
        <p:blipFill>
          <a:blip r:embed="rId3">
            <a:alphaModFix/>
          </a:blip>
          <a:stretch>
            <a:fillRect/>
          </a:stretch>
        </p:blipFill>
        <p:spPr>
          <a:xfrm>
            <a:off x="2015275" y="740175"/>
            <a:ext cx="4490251" cy="401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3"/>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Psyops: </a:t>
            </a:r>
            <a:r>
              <a:rPr lang="en-GB"/>
              <a:t>Most cyberspace operations are based on influence</a:t>
            </a:r>
            <a:endParaRPr/>
          </a:p>
        </p:txBody>
      </p:sp>
      <p:sp>
        <p:nvSpPr>
          <p:cNvPr id="473" name="Google Shape;473;p43"/>
          <p:cNvSpPr txBox="1"/>
          <p:nvPr>
            <p:ph idx="1" type="body"/>
          </p:nvPr>
        </p:nvSpPr>
        <p:spPr>
          <a:xfrm>
            <a:off x="311700" y="1152475"/>
            <a:ext cx="8520600" cy="362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t>Force an adversary to make a decision  or take an action based on:</a:t>
            </a:r>
            <a:endParaRPr sz="1600"/>
          </a:p>
          <a:p>
            <a:pPr indent="-330200" lvl="0" marL="457200" rtl="0" algn="l">
              <a:spcBef>
                <a:spcPts val="1200"/>
              </a:spcBef>
              <a:spcAft>
                <a:spcPts val="0"/>
              </a:spcAft>
              <a:buSzPts val="1600"/>
              <a:buChar char="●"/>
            </a:pPr>
            <a:r>
              <a:rPr lang="en-GB" sz="1600"/>
              <a:t>Information I hide</a:t>
            </a:r>
            <a:endParaRPr sz="1600"/>
          </a:p>
          <a:p>
            <a:pPr indent="-330200" lvl="0" marL="457200" rtl="0" algn="l">
              <a:spcBef>
                <a:spcPts val="0"/>
              </a:spcBef>
              <a:spcAft>
                <a:spcPts val="0"/>
              </a:spcAft>
              <a:buSzPts val="1600"/>
              <a:buChar char="●"/>
            </a:pPr>
            <a:r>
              <a:rPr lang="en-GB" sz="1600"/>
              <a:t>Information I give</a:t>
            </a:r>
            <a:endParaRPr sz="1600"/>
          </a:p>
          <a:p>
            <a:pPr indent="-330200" lvl="0" marL="457200" rtl="0" algn="l">
              <a:spcBef>
                <a:spcPts val="0"/>
              </a:spcBef>
              <a:spcAft>
                <a:spcPts val="0"/>
              </a:spcAft>
              <a:buSzPts val="1600"/>
              <a:buChar char="●"/>
            </a:pPr>
            <a:r>
              <a:rPr lang="en-GB" sz="1600"/>
              <a:t>Information I change</a:t>
            </a:r>
            <a:endParaRPr sz="1600"/>
          </a:p>
          <a:p>
            <a:pPr indent="-330200" lvl="0" marL="457200" rtl="0" algn="l">
              <a:spcBef>
                <a:spcPts val="0"/>
              </a:spcBef>
              <a:spcAft>
                <a:spcPts val="0"/>
              </a:spcAft>
              <a:buSzPts val="1600"/>
              <a:buChar char="●"/>
            </a:pPr>
            <a:r>
              <a:rPr lang="en-GB" sz="1600"/>
              <a:t>Information I deny/degrade</a:t>
            </a:r>
            <a:endParaRPr sz="1600"/>
          </a:p>
          <a:p>
            <a:pPr indent="-330200" lvl="0" marL="457200" rtl="0" algn="l">
              <a:spcBef>
                <a:spcPts val="0"/>
              </a:spcBef>
              <a:spcAft>
                <a:spcPts val="0"/>
              </a:spcAft>
              <a:buSzPts val="1600"/>
              <a:buChar char="●"/>
            </a:pPr>
            <a:r>
              <a:rPr lang="en-GB" sz="1600"/>
              <a:t>Information I destroy</a:t>
            </a:r>
            <a:endParaRPr sz="1600"/>
          </a:p>
          <a:p>
            <a:pPr indent="0" lvl="0" marL="0" rtl="0" algn="l">
              <a:spcBef>
                <a:spcPts val="1200"/>
              </a:spcBef>
              <a:spcAft>
                <a:spcPts val="0"/>
              </a:spcAft>
              <a:buNone/>
            </a:pPr>
            <a:r>
              <a:rPr lang="en-GB" sz="1600"/>
              <a:t>Enable my decisions based upon knowing yours</a:t>
            </a:r>
            <a:endParaRPr sz="1600"/>
          </a:p>
          <a:p>
            <a:pPr indent="0" lvl="0" marL="0" rtl="0" algn="l">
              <a:spcBef>
                <a:spcPts val="1200"/>
              </a:spcBef>
              <a:spcAft>
                <a:spcPts val="0"/>
              </a:spcAft>
              <a:buNone/>
            </a:pPr>
            <a:r>
              <a:t/>
            </a:r>
            <a:endParaRPr/>
          </a:p>
          <a:p>
            <a:pPr indent="0" lvl="0" marL="0" rtl="0" algn="ctr">
              <a:spcBef>
                <a:spcPts val="1200"/>
              </a:spcBef>
              <a:spcAft>
                <a:spcPts val="1200"/>
              </a:spcAft>
              <a:buNone/>
            </a:pPr>
            <a:r>
              <a:rPr i="1" lang="en-GB"/>
              <a:t>“Operations to convey selected information and indicators to audiences to influence their emotions, motives, and objectives reasoning, and ultimately the behavior of governments, organizations, groups, and individuals”</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Influence: How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5"/>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medium is the message</a:t>
            </a:r>
            <a:endParaRPr/>
          </a:p>
        </p:txBody>
      </p:sp>
      <p:sp>
        <p:nvSpPr>
          <p:cNvPr id="484" name="Google Shape;484;p45"/>
          <p:cNvSpPr txBox="1"/>
          <p:nvPr>
            <p:ph idx="1" type="body"/>
          </p:nvPr>
        </p:nvSpPr>
        <p:spPr>
          <a:xfrm>
            <a:off x="221050" y="780425"/>
            <a:ext cx="8113200" cy="375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t/>
            </a:r>
            <a:endParaRPr i="1">
              <a:solidFill>
                <a:srgbClr val="333333"/>
              </a:solidFill>
              <a:highlight>
                <a:srgbClr val="FCFCFC"/>
              </a:highlight>
              <a:latin typeface="Georgia"/>
              <a:ea typeface="Georgia"/>
              <a:cs typeface="Georgia"/>
              <a:sym typeface="Georgia"/>
            </a:endParaRPr>
          </a:p>
          <a:p>
            <a:pPr indent="0" lvl="0" marL="0" rtl="0" algn="ctr">
              <a:spcBef>
                <a:spcPts val="1200"/>
              </a:spcBef>
              <a:spcAft>
                <a:spcPts val="0"/>
              </a:spcAft>
              <a:buClr>
                <a:schemeClr val="dk1"/>
              </a:buClr>
              <a:buSzPts val="1100"/>
              <a:buFont typeface="Arial"/>
              <a:buNone/>
            </a:pPr>
            <a:r>
              <a:rPr i="1" lang="en-GB">
                <a:solidFill>
                  <a:srgbClr val="333333"/>
                </a:solidFill>
                <a:highlight>
                  <a:srgbClr val="FCFCFC"/>
                </a:highlight>
                <a:latin typeface="Georgia"/>
                <a:ea typeface="Georgia"/>
                <a:cs typeface="Georgia"/>
                <a:sym typeface="Georgia"/>
              </a:rPr>
              <a:t>McLuhan’s “The medium is the message”: the forms and methods used to communicate information have a significant impact on the messages they deliver (including meanings and perceptions”</a:t>
            </a:r>
            <a:endParaRPr i="1">
              <a:solidFill>
                <a:srgbClr val="333333"/>
              </a:solidFill>
              <a:highlight>
                <a:srgbClr val="FCFCFC"/>
              </a:highlight>
              <a:latin typeface="Georgia"/>
              <a:ea typeface="Georgia"/>
              <a:cs typeface="Georgia"/>
              <a:sym typeface="Georgia"/>
            </a:endParaRPr>
          </a:p>
          <a:p>
            <a:pPr indent="0" lvl="0" marL="0" rtl="0" algn="ctr">
              <a:spcBef>
                <a:spcPts val="1200"/>
              </a:spcBef>
              <a:spcAft>
                <a:spcPts val="0"/>
              </a:spcAft>
              <a:buClr>
                <a:schemeClr val="dk1"/>
              </a:buClr>
              <a:buSzPts val="1100"/>
              <a:buFont typeface="Arial"/>
              <a:buNone/>
            </a:pPr>
            <a:r>
              <a:t/>
            </a:r>
            <a:endParaRPr i="1">
              <a:solidFill>
                <a:srgbClr val="333333"/>
              </a:solidFill>
              <a:highlight>
                <a:srgbClr val="FCFCFC"/>
              </a:highlight>
              <a:latin typeface="Georgia"/>
              <a:ea typeface="Georgia"/>
              <a:cs typeface="Georgia"/>
              <a:sym typeface="Georgia"/>
            </a:endParaRPr>
          </a:p>
          <a:p>
            <a:pPr indent="0" lvl="0" marL="0" rtl="0" algn="ctr">
              <a:spcBef>
                <a:spcPts val="1200"/>
              </a:spcBef>
              <a:spcAft>
                <a:spcPts val="1200"/>
              </a:spcAft>
              <a:buClr>
                <a:schemeClr val="dk1"/>
              </a:buClr>
              <a:buSzPts val="1100"/>
              <a:buFont typeface="Arial"/>
              <a:buNone/>
            </a:pPr>
            <a:r>
              <a:rPr i="1" lang="en-GB">
                <a:solidFill>
                  <a:srgbClr val="333333"/>
                </a:solidFill>
                <a:highlight>
                  <a:srgbClr val="FCFCFC"/>
                </a:highlight>
                <a:latin typeface="Georgia"/>
                <a:ea typeface="Georgia"/>
                <a:cs typeface="Georgia"/>
                <a:sym typeface="Georgia"/>
              </a:rPr>
              <a:t>“Never mind the content; what’s important is the medium… the media are extensions of our senses; as they change, they transform our environment and affect everything we do -- they “massage” or reshape us” - McLuhan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6"/>
          <p:cNvSpPr txBox="1"/>
          <p:nvPr>
            <p:ph type="title"/>
          </p:nvPr>
        </p:nvSpPr>
        <p:spPr>
          <a:xfrm>
            <a:off x="311700" y="18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Using those biases</a:t>
            </a:r>
            <a:endParaRPr/>
          </a:p>
        </p:txBody>
      </p:sp>
      <p:pic>
        <p:nvPicPr>
          <p:cNvPr id="490" name="Google Shape;490;p46"/>
          <p:cNvPicPr preferRelativeResize="0"/>
          <p:nvPr/>
        </p:nvPicPr>
        <p:blipFill>
          <a:blip r:embed="rId3">
            <a:alphaModFix/>
          </a:blip>
          <a:stretch>
            <a:fillRect/>
          </a:stretch>
        </p:blipFill>
        <p:spPr>
          <a:xfrm>
            <a:off x="1617300" y="755600"/>
            <a:ext cx="5575375" cy="4103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7"/>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Mechanisms of Influence</a:t>
            </a:r>
            <a:endParaRPr/>
          </a:p>
        </p:txBody>
      </p:sp>
      <p:pic>
        <p:nvPicPr>
          <p:cNvPr id="496" name="Google Shape;496;p47"/>
          <p:cNvPicPr preferRelativeResize="0"/>
          <p:nvPr/>
        </p:nvPicPr>
        <p:blipFill>
          <a:blip r:embed="rId3">
            <a:alphaModFix/>
          </a:blip>
          <a:stretch>
            <a:fillRect/>
          </a:stretch>
        </p:blipFill>
        <p:spPr>
          <a:xfrm>
            <a:off x="152400" y="697425"/>
            <a:ext cx="2609850" cy="1790700"/>
          </a:xfrm>
          <a:prstGeom prst="rect">
            <a:avLst/>
          </a:prstGeom>
          <a:noFill/>
          <a:ln>
            <a:noFill/>
          </a:ln>
        </p:spPr>
      </p:pic>
      <p:pic>
        <p:nvPicPr>
          <p:cNvPr id="497" name="Google Shape;497;p47"/>
          <p:cNvPicPr preferRelativeResize="0"/>
          <p:nvPr/>
        </p:nvPicPr>
        <p:blipFill>
          <a:blip r:embed="rId4">
            <a:alphaModFix/>
          </a:blip>
          <a:stretch>
            <a:fillRect/>
          </a:stretch>
        </p:blipFill>
        <p:spPr>
          <a:xfrm>
            <a:off x="128588" y="2868288"/>
            <a:ext cx="2657475" cy="1819275"/>
          </a:xfrm>
          <a:prstGeom prst="rect">
            <a:avLst/>
          </a:prstGeom>
          <a:noFill/>
          <a:ln>
            <a:noFill/>
          </a:ln>
        </p:spPr>
      </p:pic>
      <p:pic>
        <p:nvPicPr>
          <p:cNvPr id="498" name="Google Shape;498;p47"/>
          <p:cNvPicPr preferRelativeResize="0"/>
          <p:nvPr/>
        </p:nvPicPr>
        <p:blipFill>
          <a:blip r:embed="rId5">
            <a:alphaModFix/>
          </a:blip>
          <a:stretch>
            <a:fillRect/>
          </a:stretch>
        </p:blipFill>
        <p:spPr>
          <a:xfrm>
            <a:off x="2932925" y="1538288"/>
            <a:ext cx="3038475" cy="2066925"/>
          </a:xfrm>
          <a:prstGeom prst="rect">
            <a:avLst/>
          </a:prstGeom>
          <a:noFill/>
          <a:ln>
            <a:noFill/>
          </a:ln>
        </p:spPr>
      </p:pic>
      <p:pic>
        <p:nvPicPr>
          <p:cNvPr id="499" name="Google Shape;499;p47"/>
          <p:cNvPicPr preferRelativeResize="0"/>
          <p:nvPr/>
        </p:nvPicPr>
        <p:blipFill>
          <a:blip r:embed="rId6">
            <a:alphaModFix/>
          </a:blip>
          <a:stretch>
            <a:fillRect/>
          </a:stretch>
        </p:blipFill>
        <p:spPr>
          <a:xfrm>
            <a:off x="6074900" y="668850"/>
            <a:ext cx="2743200" cy="1847850"/>
          </a:xfrm>
          <a:prstGeom prst="rect">
            <a:avLst/>
          </a:prstGeom>
          <a:noFill/>
          <a:ln>
            <a:noFill/>
          </a:ln>
        </p:spPr>
      </p:pic>
      <p:pic>
        <p:nvPicPr>
          <p:cNvPr id="500" name="Google Shape;500;p47"/>
          <p:cNvPicPr preferRelativeResize="0"/>
          <p:nvPr/>
        </p:nvPicPr>
        <p:blipFill>
          <a:blip r:embed="rId7">
            <a:alphaModFix/>
          </a:blip>
          <a:stretch>
            <a:fillRect/>
          </a:stretch>
        </p:blipFill>
        <p:spPr>
          <a:xfrm>
            <a:off x="6094450" y="2892088"/>
            <a:ext cx="2628900" cy="1771650"/>
          </a:xfrm>
          <a:prstGeom prst="rect">
            <a:avLst/>
          </a:prstGeom>
          <a:noFill/>
          <a:ln>
            <a:noFill/>
          </a:ln>
        </p:spPr>
      </p:pic>
      <p:sp>
        <p:nvSpPr>
          <p:cNvPr id="501" name="Google Shape;501;p47"/>
          <p:cNvSpPr txBox="1"/>
          <p:nvPr/>
        </p:nvSpPr>
        <p:spPr>
          <a:xfrm>
            <a:off x="992775" y="2488125"/>
            <a:ext cx="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Distort</a:t>
            </a:r>
            <a:endParaRPr>
              <a:latin typeface="Nunito"/>
              <a:ea typeface="Nunito"/>
              <a:cs typeface="Nunito"/>
              <a:sym typeface="Nunito"/>
            </a:endParaRPr>
          </a:p>
        </p:txBody>
      </p:sp>
      <p:sp>
        <p:nvSpPr>
          <p:cNvPr id="502" name="Google Shape;502;p47"/>
          <p:cNvSpPr txBox="1"/>
          <p:nvPr/>
        </p:nvSpPr>
        <p:spPr>
          <a:xfrm>
            <a:off x="992775" y="4679025"/>
            <a:ext cx="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Dismiss</a:t>
            </a:r>
            <a:endParaRPr>
              <a:latin typeface="Nunito"/>
              <a:ea typeface="Nunito"/>
              <a:cs typeface="Nunito"/>
              <a:sym typeface="Nunito"/>
            </a:endParaRPr>
          </a:p>
        </p:txBody>
      </p:sp>
      <p:sp>
        <p:nvSpPr>
          <p:cNvPr id="503" name="Google Shape;503;p47"/>
          <p:cNvSpPr txBox="1"/>
          <p:nvPr/>
        </p:nvSpPr>
        <p:spPr>
          <a:xfrm>
            <a:off x="6981950" y="4679025"/>
            <a:ext cx="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Dismay</a:t>
            </a:r>
            <a:endParaRPr>
              <a:latin typeface="Nunito"/>
              <a:ea typeface="Nunito"/>
              <a:cs typeface="Nunito"/>
              <a:sym typeface="Nunito"/>
            </a:endParaRPr>
          </a:p>
        </p:txBody>
      </p:sp>
      <p:sp>
        <p:nvSpPr>
          <p:cNvPr id="504" name="Google Shape;504;p47"/>
          <p:cNvSpPr txBox="1"/>
          <p:nvPr/>
        </p:nvSpPr>
        <p:spPr>
          <a:xfrm>
            <a:off x="6944350" y="2371650"/>
            <a:ext cx="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Divide</a:t>
            </a:r>
            <a:endParaRPr>
              <a:latin typeface="Nunito"/>
              <a:ea typeface="Nunito"/>
              <a:cs typeface="Nunito"/>
              <a:sym typeface="Nunito"/>
            </a:endParaRPr>
          </a:p>
        </p:txBody>
      </p:sp>
      <p:sp>
        <p:nvSpPr>
          <p:cNvPr id="505" name="Google Shape;505;p47"/>
          <p:cNvSpPr txBox="1"/>
          <p:nvPr/>
        </p:nvSpPr>
        <p:spPr>
          <a:xfrm>
            <a:off x="4107450" y="3664875"/>
            <a:ext cx="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a:ea typeface="Nunito"/>
                <a:cs typeface="Nunito"/>
                <a:sym typeface="Nunito"/>
              </a:rPr>
              <a:t>Distract</a:t>
            </a:r>
            <a:endParaRPr>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8"/>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Mechanisms of Influence</a:t>
            </a:r>
            <a:endParaRPr/>
          </a:p>
        </p:txBody>
      </p:sp>
      <p:sp>
        <p:nvSpPr>
          <p:cNvPr id="511" name="Google Shape;511;p48"/>
          <p:cNvSpPr txBox="1"/>
          <p:nvPr/>
        </p:nvSpPr>
        <p:spPr>
          <a:xfrm>
            <a:off x="835125" y="2464250"/>
            <a:ext cx="92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Bots</a:t>
            </a:r>
            <a:endParaRPr>
              <a:latin typeface="Nunito"/>
              <a:ea typeface="Nunito"/>
              <a:cs typeface="Nunito"/>
              <a:sym typeface="Nunito"/>
            </a:endParaRPr>
          </a:p>
        </p:txBody>
      </p:sp>
      <p:pic>
        <p:nvPicPr>
          <p:cNvPr id="512" name="Google Shape;512;p48"/>
          <p:cNvPicPr preferRelativeResize="0"/>
          <p:nvPr/>
        </p:nvPicPr>
        <p:blipFill>
          <a:blip r:embed="rId3">
            <a:alphaModFix/>
          </a:blip>
          <a:stretch>
            <a:fillRect/>
          </a:stretch>
        </p:blipFill>
        <p:spPr>
          <a:xfrm>
            <a:off x="228100" y="573600"/>
            <a:ext cx="2105025" cy="1914525"/>
          </a:xfrm>
          <a:prstGeom prst="rect">
            <a:avLst/>
          </a:prstGeom>
          <a:noFill/>
          <a:ln>
            <a:noFill/>
          </a:ln>
        </p:spPr>
      </p:pic>
      <p:pic>
        <p:nvPicPr>
          <p:cNvPr id="513" name="Google Shape;513;p48"/>
          <p:cNvPicPr preferRelativeResize="0"/>
          <p:nvPr/>
        </p:nvPicPr>
        <p:blipFill>
          <a:blip r:embed="rId4">
            <a:alphaModFix/>
          </a:blip>
          <a:stretch>
            <a:fillRect/>
          </a:stretch>
        </p:blipFill>
        <p:spPr>
          <a:xfrm>
            <a:off x="2505075" y="573600"/>
            <a:ext cx="2066925" cy="1914525"/>
          </a:xfrm>
          <a:prstGeom prst="rect">
            <a:avLst/>
          </a:prstGeom>
          <a:noFill/>
          <a:ln>
            <a:noFill/>
          </a:ln>
        </p:spPr>
      </p:pic>
      <p:pic>
        <p:nvPicPr>
          <p:cNvPr id="514" name="Google Shape;514;p48"/>
          <p:cNvPicPr preferRelativeResize="0"/>
          <p:nvPr/>
        </p:nvPicPr>
        <p:blipFill>
          <a:blip r:embed="rId5">
            <a:alphaModFix/>
          </a:blip>
          <a:stretch>
            <a:fillRect/>
          </a:stretch>
        </p:blipFill>
        <p:spPr>
          <a:xfrm>
            <a:off x="4743950" y="559313"/>
            <a:ext cx="2066925" cy="1943100"/>
          </a:xfrm>
          <a:prstGeom prst="rect">
            <a:avLst/>
          </a:prstGeom>
          <a:noFill/>
          <a:ln>
            <a:noFill/>
          </a:ln>
        </p:spPr>
      </p:pic>
      <p:pic>
        <p:nvPicPr>
          <p:cNvPr id="515" name="Google Shape;515;p48"/>
          <p:cNvPicPr preferRelativeResize="0"/>
          <p:nvPr/>
        </p:nvPicPr>
        <p:blipFill>
          <a:blip r:embed="rId6">
            <a:alphaModFix/>
          </a:blip>
          <a:stretch>
            <a:fillRect/>
          </a:stretch>
        </p:blipFill>
        <p:spPr>
          <a:xfrm>
            <a:off x="6982825" y="597487"/>
            <a:ext cx="2005370" cy="1866750"/>
          </a:xfrm>
          <a:prstGeom prst="rect">
            <a:avLst/>
          </a:prstGeom>
          <a:noFill/>
          <a:ln>
            <a:noFill/>
          </a:ln>
        </p:spPr>
      </p:pic>
      <p:sp>
        <p:nvSpPr>
          <p:cNvPr id="516" name="Google Shape;516;p48"/>
          <p:cNvSpPr txBox="1"/>
          <p:nvPr/>
        </p:nvSpPr>
        <p:spPr>
          <a:xfrm>
            <a:off x="3073975" y="2464250"/>
            <a:ext cx="92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Parody</a:t>
            </a:r>
            <a:endParaRPr>
              <a:latin typeface="Nunito"/>
              <a:ea typeface="Nunito"/>
              <a:cs typeface="Nunito"/>
              <a:sym typeface="Nunito"/>
            </a:endParaRPr>
          </a:p>
        </p:txBody>
      </p:sp>
      <p:sp>
        <p:nvSpPr>
          <p:cNvPr id="517" name="Google Shape;517;p48"/>
          <p:cNvSpPr txBox="1"/>
          <p:nvPr/>
        </p:nvSpPr>
        <p:spPr>
          <a:xfrm>
            <a:off x="5312838" y="2464250"/>
            <a:ext cx="92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Spoof</a:t>
            </a:r>
            <a:endParaRPr>
              <a:latin typeface="Nunito"/>
              <a:ea typeface="Nunito"/>
              <a:cs typeface="Nunito"/>
              <a:sym typeface="Nunito"/>
            </a:endParaRPr>
          </a:p>
        </p:txBody>
      </p:sp>
      <p:sp>
        <p:nvSpPr>
          <p:cNvPr id="518" name="Google Shape;518;p48"/>
          <p:cNvSpPr txBox="1"/>
          <p:nvPr/>
        </p:nvSpPr>
        <p:spPr>
          <a:xfrm>
            <a:off x="7311850" y="2371650"/>
            <a:ext cx="13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Camouflage</a:t>
            </a:r>
            <a:endParaRPr>
              <a:latin typeface="Nunito"/>
              <a:ea typeface="Nunito"/>
              <a:cs typeface="Nunito"/>
              <a:sym typeface="Nunito"/>
            </a:endParaRPr>
          </a:p>
        </p:txBody>
      </p:sp>
      <p:pic>
        <p:nvPicPr>
          <p:cNvPr id="519" name="Google Shape;519;p48"/>
          <p:cNvPicPr preferRelativeResize="0"/>
          <p:nvPr/>
        </p:nvPicPr>
        <p:blipFill>
          <a:blip r:embed="rId7">
            <a:alphaModFix/>
          </a:blip>
          <a:stretch>
            <a:fillRect/>
          </a:stretch>
        </p:blipFill>
        <p:spPr>
          <a:xfrm>
            <a:off x="1404050" y="2771850"/>
            <a:ext cx="2114550" cy="1914525"/>
          </a:xfrm>
          <a:prstGeom prst="rect">
            <a:avLst/>
          </a:prstGeom>
          <a:noFill/>
          <a:ln>
            <a:noFill/>
          </a:ln>
        </p:spPr>
      </p:pic>
      <p:pic>
        <p:nvPicPr>
          <p:cNvPr id="520" name="Google Shape;520;p48"/>
          <p:cNvPicPr preferRelativeResize="0"/>
          <p:nvPr/>
        </p:nvPicPr>
        <p:blipFill>
          <a:blip r:embed="rId8">
            <a:alphaModFix/>
          </a:blip>
          <a:stretch>
            <a:fillRect/>
          </a:stretch>
        </p:blipFill>
        <p:spPr>
          <a:xfrm>
            <a:off x="6096088" y="2800313"/>
            <a:ext cx="1762125" cy="1914525"/>
          </a:xfrm>
          <a:prstGeom prst="rect">
            <a:avLst/>
          </a:prstGeom>
          <a:noFill/>
          <a:ln>
            <a:noFill/>
          </a:ln>
        </p:spPr>
      </p:pic>
      <p:sp>
        <p:nvSpPr>
          <p:cNvPr id="521" name="Google Shape;521;p48"/>
          <p:cNvSpPr txBox="1"/>
          <p:nvPr/>
        </p:nvSpPr>
        <p:spPr>
          <a:xfrm>
            <a:off x="1726925" y="4577500"/>
            <a:ext cx="14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Deep cover</a:t>
            </a:r>
            <a:endParaRPr>
              <a:latin typeface="Nunito"/>
              <a:ea typeface="Nunito"/>
              <a:cs typeface="Nunito"/>
              <a:sym typeface="Nunito"/>
            </a:endParaRPr>
          </a:p>
        </p:txBody>
      </p:sp>
      <p:sp>
        <p:nvSpPr>
          <p:cNvPr id="522" name="Google Shape;522;p48"/>
          <p:cNvSpPr txBox="1"/>
          <p:nvPr/>
        </p:nvSpPr>
        <p:spPr>
          <a:xfrm>
            <a:off x="6242763" y="4577500"/>
            <a:ext cx="146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Nunito"/>
                <a:ea typeface="Nunito"/>
                <a:cs typeface="Nunito"/>
                <a:sym typeface="Nunito"/>
              </a:rPr>
              <a:t>Takeover</a:t>
            </a:r>
            <a:endParaRPr>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9"/>
          <p:cNvSpPr txBox="1"/>
          <p:nvPr>
            <p:ph type="title"/>
          </p:nvPr>
        </p:nvSpPr>
        <p:spPr>
          <a:xfrm>
            <a:off x="311700" y="12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Network contagion</a:t>
            </a:r>
            <a:endParaRPr/>
          </a:p>
        </p:txBody>
      </p:sp>
      <p:pic>
        <p:nvPicPr>
          <p:cNvPr id="528" name="Google Shape;528;p49"/>
          <p:cNvPicPr preferRelativeResize="0"/>
          <p:nvPr/>
        </p:nvPicPr>
        <p:blipFill>
          <a:blip r:embed="rId3">
            <a:alphaModFix/>
          </a:blip>
          <a:stretch>
            <a:fillRect/>
          </a:stretch>
        </p:blipFill>
        <p:spPr>
          <a:xfrm>
            <a:off x="1725225" y="830900"/>
            <a:ext cx="5127809"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0"/>
          <p:cNvSpPr txBox="1"/>
          <p:nvPr>
            <p:ph type="title"/>
          </p:nvPr>
        </p:nvSpPr>
        <p:spPr>
          <a:xfrm>
            <a:off x="110550" y="101325"/>
            <a:ext cx="8223600" cy="59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Disinformation as a service</a:t>
            </a:r>
            <a:endParaRPr/>
          </a:p>
        </p:txBody>
      </p:sp>
      <p:sp>
        <p:nvSpPr>
          <p:cNvPr id="534" name="Google Shape;534;p50"/>
          <p:cNvSpPr txBox="1"/>
          <p:nvPr>
            <p:ph idx="1" type="body"/>
          </p:nvPr>
        </p:nvSpPr>
        <p:spPr>
          <a:xfrm>
            <a:off x="221050" y="780425"/>
            <a:ext cx="8113200" cy="375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i="1" lang="en-GB"/>
              <a:t>“</a:t>
            </a:r>
            <a:r>
              <a:rPr i="1" lang="en-GB" sz="1200">
                <a:solidFill>
                  <a:srgbClr val="777777"/>
                </a:solidFill>
                <a:latin typeface="Arial"/>
                <a:ea typeface="Arial"/>
                <a:cs typeface="Arial"/>
                <a:sym typeface="Arial"/>
              </a:rPr>
              <a:t>Doctor Zhivago’s services were priced very specifically, as seen below:</a:t>
            </a:r>
            <a:endParaRPr i="1" sz="1200">
              <a:solidFill>
                <a:srgbClr val="777777"/>
              </a:solidFill>
              <a:latin typeface="Arial"/>
              <a:ea typeface="Arial"/>
              <a:cs typeface="Arial"/>
              <a:sym typeface="Arial"/>
            </a:endParaRPr>
          </a:p>
          <a:p>
            <a:pPr indent="-304800" lvl="0" marL="647700" rtl="0" algn="l">
              <a:lnSpc>
                <a:spcPct val="137500"/>
              </a:lnSpc>
              <a:spcBef>
                <a:spcPts val="120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$15 for an article up to 1,000 characters</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$8 for social media posts and commentary up to 1,000 characters</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$10 for Russian to English translation up to 1,800 characters</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$25 for other language translation up to 2,000 characters</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$1,500 for SEO services to further promote social media posts and traditional media articles, with a time frame of 10 to 15 days</a:t>
            </a:r>
            <a:endParaRPr i="1" sz="1200">
              <a:solidFill>
                <a:srgbClr val="777777"/>
              </a:solidFill>
              <a:latin typeface="Arial"/>
              <a:ea typeface="Arial"/>
              <a:cs typeface="Arial"/>
              <a:sym typeface="Arial"/>
            </a:endParaRPr>
          </a:p>
          <a:p>
            <a:pPr indent="0" lvl="0" marL="0" rtl="0" algn="l">
              <a:lnSpc>
                <a:spcPct val="150000"/>
              </a:lnSpc>
              <a:spcBef>
                <a:spcPts val="1200"/>
              </a:spcBef>
              <a:spcAft>
                <a:spcPts val="0"/>
              </a:spcAft>
              <a:buNone/>
            </a:pPr>
            <a:r>
              <a:rPr i="1" lang="en-GB" sz="1200">
                <a:solidFill>
                  <a:srgbClr val="777777"/>
                </a:solidFill>
                <a:latin typeface="Arial"/>
                <a:ea typeface="Arial"/>
                <a:cs typeface="Arial"/>
                <a:sym typeface="Arial"/>
              </a:rPr>
              <a:t>Raskolnikov, on the other hand, had less specific pricing:</a:t>
            </a:r>
            <a:endParaRPr i="1" sz="1200">
              <a:solidFill>
                <a:srgbClr val="777777"/>
              </a:solidFill>
              <a:latin typeface="Arial"/>
              <a:ea typeface="Arial"/>
              <a:cs typeface="Arial"/>
              <a:sym typeface="Arial"/>
            </a:endParaRPr>
          </a:p>
          <a:p>
            <a:pPr indent="-304800" lvl="0" marL="647700" rtl="0" algn="l">
              <a:lnSpc>
                <a:spcPct val="137500"/>
              </a:lnSpc>
              <a:spcBef>
                <a:spcPts val="210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$150 for Facebook and other social media accounts and content</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$200 for LinkedIn accounts and content</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$350–$550 per month for social media marketing</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$45 for an article up to 1,000 characters</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$65 to contact a media source directly to spread material</a:t>
            </a:r>
            <a:endParaRPr i="1" sz="1200">
              <a:solidFill>
                <a:srgbClr val="777777"/>
              </a:solidFill>
              <a:latin typeface="Arial"/>
              <a:ea typeface="Arial"/>
              <a:cs typeface="Arial"/>
              <a:sym typeface="Arial"/>
            </a:endParaRPr>
          </a:p>
          <a:p>
            <a:pPr indent="-304800" lvl="0" marL="647700" rtl="0" algn="l">
              <a:lnSpc>
                <a:spcPct val="137500"/>
              </a:lnSpc>
              <a:spcBef>
                <a:spcPts val="0"/>
              </a:spcBef>
              <a:spcAft>
                <a:spcPts val="0"/>
              </a:spcAft>
              <a:buClr>
                <a:srgbClr val="777777"/>
              </a:buClr>
              <a:buSzPts val="1200"/>
              <a:buFont typeface="Arial"/>
              <a:buChar char="●"/>
            </a:pPr>
            <a:r>
              <a:rPr i="1" lang="en-GB" sz="1200">
                <a:solidFill>
                  <a:srgbClr val="777777"/>
                </a:solidFill>
                <a:latin typeface="Arial"/>
                <a:ea typeface="Arial"/>
                <a:cs typeface="Arial"/>
                <a:sym typeface="Arial"/>
              </a:rPr>
              <a:t>$100 per 10 comments for a given article or news story”</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7"/>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sp>
        <p:nvSpPr>
          <p:cNvPr id="294" name="Google Shape;294;p17"/>
          <p:cNvSpPr txBox="1"/>
          <p:nvPr>
            <p:ph idx="2" type="body"/>
          </p:nvPr>
        </p:nvSpPr>
        <p:spPr>
          <a:xfrm>
            <a:off x="5666375"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600"/>
              <a:t>Propaganda</a:t>
            </a:r>
            <a:r>
              <a:rPr b="1" lang="en-GB" sz="1600"/>
              <a:t> is as old as time</a:t>
            </a:r>
            <a:endParaRPr b="1" sz="1600"/>
          </a:p>
        </p:txBody>
      </p:sp>
      <p:pic>
        <p:nvPicPr>
          <p:cNvPr id="295" name="Google Shape;295;p17"/>
          <p:cNvPicPr preferRelativeResize="0"/>
          <p:nvPr/>
        </p:nvPicPr>
        <p:blipFill>
          <a:blip r:embed="rId3">
            <a:alphaModFix/>
          </a:blip>
          <a:stretch>
            <a:fillRect/>
          </a:stretch>
        </p:blipFill>
        <p:spPr>
          <a:xfrm>
            <a:off x="0" y="642300"/>
            <a:ext cx="5125575" cy="423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18"/>
          <p:cNvPicPr preferRelativeResize="0"/>
          <p:nvPr/>
        </p:nvPicPr>
        <p:blipFill>
          <a:blip r:embed="rId3">
            <a:alphaModFix/>
          </a:blip>
          <a:stretch>
            <a:fillRect/>
          </a:stretch>
        </p:blipFill>
        <p:spPr>
          <a:xfrm>
            <a:off x="0" y="642300"/>
            <a:ext cx="5286875" cy="4253725"/>
          </a:xfrm>
          <a:prstGeom prst="rect">
            <a:avLst/>
          </a:prstGeom>
          <a:noFill/>
          <a:ln>
            <a:noFill/>
          </a:ln>
        </p:spPr>
      </p:pic>
      <p:sp>
        <p:nvSpPr>
          <p:cNvPr id="301" name="Google Shape;301;p18"/>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sp>
        <p:nvSpPr>
          <p:cNvPr id="302" name="Google Shape;302;p18"/>
          <p:cNvSpPr txBox="1"/>
          <p:nvPr>
            <p:ph idx="2" type="body"/>
          </p:nvPr>
        </p:nvSpPr>
        <p:spPr>
          <a:xfrm>
            <a:off x="5666375"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t>The written word</a:t>
            </a:r>
            <a:endParaRPr b="1" sz="1600"/>
          </a:p>
          <a:p>
            <a:pPr indent="-304800" lvl="0" marL="457200" rtl="0" algn="l">
              <a:spcBef>
                <a:spcPts val="1200"/>
              </a:spcBef>
              <a:spcAft>
                <a:spcPts val="0"/>
              </a:spcAft>
              <a:buSzPts val="1200"/>
              <a:buChar char="●"/>
            </a:pPr>
            <a:r>
              <a:rPr b="1" lang="en-GB" sz="1200"/>
              <a:t>Limited signal generation</a:t>
            </a:r>
            <a:endParaRPr b="1" sz="1200"/>
          </a:p>
          <a:p>
            <a:pPr indent="-304800" lvl="0" marL="457200" rtl="0" algn="l">
              <a:spcBef>
                <a:spcPts val="0"/>
              </a:spcBef>
              <a:spcAft>
                <a:spcPts val="0"/>
              </a:spcAft>
              <a:buSzPts val="1200"/>
              <a:buChar char="●"/>
            </a:pPr>
            <a:r>
              <a:rPr b="1" lang="en-GB" sz="1200"/>
              <a:t>Limited transmission</a:t>
            </a:r>
            <a:endParaRPr b="1" sz="1200"/>
          </a:p>
          <a:p>
            <a:pPr indent="-304800" lvl="0" marL="457200" rtl="0" algn="l">
              <a:spcBef>
                <a:spcPts val="0"/>
              </a:spcBef>
              <a:spcAft>
                <a:spcPts val="0"/>
              </a:spcAft>
              <a:buSzPts val="1200"/>
              <a:buChar char="●"/>
            </a:pPr>
            <a:r>
              <a:rPr b="1" lang="en-GB" sz="1200"/>
              <a:t>Limited ability to receive</a:t>
            </a:r>
            <a:endParaRPr b="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9"/>
          <p:cNvPicPr preferRelativeResize="0"/>
          <p:nvPr/>
        </p:nvPicPr>
        <p:blipFill>
          <a:blip r:embed="rId3">
            <a:alphaModFix/>
          </a:blip>
          <a:stretch>
            <a:fillRect/>
          </a:stretch>
        </p:blipFill>
        <p:spPr>
          <a:xfrm>
            <a:off x="0" y="566100"/>
            <a:ext cx="5260000" cy="4312400"/>
          </a:xfrm>
          <a:prstGeom prst="rect">
            <a:avLst/>
          </a:prstGeom>
          <a:noFill/>
          <a:ln>
            <a:noFill/>
          </a:ln>
        </p:spPr>
      </p:pic>
      <p:sp>
        <p:nvSpPr>
          <p:cNvPr id="308" name="Google Shape;308;p19"/>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sp>
        <p:nvSpPr>
          <p:cNvPr id="309" name="Google Shape;309;p19"/>
          <p:cNvSpPr txBox="1"/>
          <p:nvPr>
            <p:ph idx="2" type="body"/>
          </p:nvPr>
        </p:nvSpPr>
        <p:spPr>
          <a:xfrm>
            <a:off x="5666375"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t>Movable type</a:t>
            </a:r>
            <a:endParaRPr b="1" sz="1600"/>
          </a:p>
          <a:p>
            <a:pPr indent="-304800" lvl="0" marL="457200" rtl="0" algn="l">
              <a:spcBef>
                <a:spcPts val="1200"/>
              </a:spcBef>
              <a:spcAft>
                <a:spcPts val="0"/>
              </a:spcAft>
              <a:buSzPts val="1200"/>
              <a:buChar char="●"/>
            </a:pPr>
            <a:r>
              <a:rPr b="1" lang="en-GB" sz="1200"/>
              <a:t>Increased transmission (audience)</a:t>
            </a:r>
            <a:endParaRPr b="1" sz="1200"/>
          </a:p>
          <a:p>
            <a:pPr indent="-304800" lvl="0" marL="457200" rtl="0" algn="l">
              <a:spcBef>
                <a:spcPts val="0"/>
              </a:spcBef>
              <a:spcAft>
                <a:spcPts val="0"/>
              </a:spcAft>
              <a:buSzPts val="1200"/>
              <a:buChar char="●"/>
            </a:pPr>
            <a:r>
              <a:rPr b="1" lang="en-GB" sz="1200"/>
              <a:t>Increased reception</a:t>
            </a:r>
            <a:endParaRPr b="1" sz="1200"/>
          </a:p>
          <a:p>
            <a:pPr indent="-304800" lvl="0" marL="457200" rtl="0" algn="l">
              <a:spcBef>
                <a:spcPts val="0"/>
              </a:spcBef>
              <a:spcAft>
                <a:spcPts val="0"/>
              </a:spcAft>
              <a:buSzPts val="1200"/>
              <a:buChar char="●"/>
            </a:pPr>
            <a:r>
              <a:rPr b="1" lang="en-GB" sz="1200"/>
              <a:t>Unintended second order effects</a:t>
            </a:r>
            <a:endParaRPr b="1"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20"/>
          <p:cNvPicPr preferRelativeResize="0"/>
          <p:nvPr/>
        </p:nvPicPr>
        <p:blipFill>
          <a:blip r:embed="rId3">
            <a:alphaModFix/>
          </a:blip>
          <a:stretch>
            <a:fillRect/>
          </a:stretch>
        </p:blipFill>
        <p:spPr>
          <a:xfrm>
            <a:off x="0" y="642300"/>
            <a:ext cx="5134550" cy="4225225"/>
          </a:xfrm>
          <a:prstGeom prst="rect">
            <a:avLst/>
          </a:prstGeom>
          <a:noFill/>
          <a:ln>
            <a:noFill/>
          </a:ln>
        </p:spPr>
      </p:pic>
      <p:sp>
        <p:nvSpPr>
          <p:cNvPr id="315" name="Google Shape;315;p20"/>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sp>
        <p:nvSpPr>
          <p:cNvPr id="316" name="Google Shape;316;p20"/>
          <p:cNvSpPr txBox="1"/>
          <p:nvPr>
            <p:ph idx="2" type="body"/>
          </p:nvPr>
        </p:nvSpPr>
        <p:spPr>
          <a:xfrm>
            <a:off x="5666375"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t>Telegraph </a:t>
            </a:r>
            <a:endParaRPr b="1" sz="1600"/>
          </a:p>
          <a:p>
            <a:pPr indent="-304800" lvl="0" marL="457200" rtl="0" algn="l">
              <a:spcBef>
                <a:spcPts val="1200"/>
              </a:spcBef>
              <a:spcAft>
                <a:spcPts val="0"/>
              </a:spcAft>
              <a:buSzPts val="1200"/>
              <a:buChar char="●"/>
            </a:pPr>
            <a:r>
              <a:rPr b="1" lang="en-GB" sz="1200"/>
              <a:t>Increase range</a:t>
            </a:r>
            <a:endParaRPr b="1" sz="1200"/>
          </a:p>
          <a:p>
            <a:pPr indent="-304800" lvl="0" marL="457200" rtl="0" algn="l">
              <a:spcBef>
                <a:spcPts val="0"/>
              </a:spcBef>
              <a:spcAft>
                <a:spcPts val="0"/>
              </a:spcAft>
              <a:buSzPts val="1200"/>
              <a:buChar char="●"/>
            </a:pPr>
            <a:r>
              <a:rPr b="1" lang="en-GB" sz="1200"/>
              <a:t>Increase speed</a:t>
            </a:r>
            <a:endParaRPr b="1" sz="1200"/>
          </a:p>
          <a:p>
            <a:pPr indent="-304800" lvl="0" marL="457200" rtl="0" algn="l">
              <a:spcBef>
                <a:spcPts val="0"/>
              </a:spcBef>
              <a:spcAft>
                <a:spcPts val="0"/>
              </a:spcAft>
              <a:buSzPts val="1200"/>
              <a:buChar char="●"/>
            </a:pPr>
            <a:r>
              <a:rPr b="1" lang="en-GB" sz="1200"/>
              <a:t>Limited transmission and reception</a:t>
            </a:r>
            <a:endParaRPr b="1" sz="1200"/>
          </a:p>
          <a:p>
            <a:pPr indent="0" lvl="0" marL="0" rtl="0" algn="l">
              <a:spcBef>
                <a:spcPts val="1200"/>
              </a:spcBef>
              <a:spcAft>
                <a:spcPts val="0"/>
              </a:spcAft>
              <a:buNone/>
            </a:pPr>
            <a:r>
              <a:rPr b="1" lang="en-GB" sz="1600"/>
              <a:t>Radio</a:t>
            </a:r>
            <a:endParaRPr b="1" sz="1600"/>
          </a:p>
          <a:p>
            <a:pPr indent="-304800" lvl="0" marL="457200" rtl="0" algn="l">
              <a:spcBef>
                <a:spcPts val="1200"/>
              </a:spcBef>
              <a:spcAft>
                <a:spcPts val="0"/>
              </a:spcAft>
              <a:buSzPts val="1200"/>
              <a:buChar char="●"/>
            </a:pPr>
            <a:r>
              <a:rPr b="1" lang="en-GB" sz="1200"/>
              <a:t>Increase range</a:t>
            </a:r>
            <a:endParaRPr b="1" sz="1200"/>
          </a:p>
          <a:p>
            <a:pPr indent="-304800" lvl="0" marL="457200" rtl="0" algn="l">
              <a:spcBef>
                <a:spcPts val="0"/>
              </a:spcBef>
              <a:spcAft>
                <a:spcPts val="0"/>
              </a:spcAft>
              <a:buSzPts val="1200"/>
              <a:buChar char="●"/>
            </a:pPr>
            <a:r>
              <a:rPr b="1" lang="en-GB" sz="1200"/>
              <a:t>Increased reception</a:t>
            </a:r>
            <a:endParaRPr b="1" sz="1200"/>
          </a:p>
          <a:p>
            <a:pPr indent="-304800" lvl="0" marL="457200" rtl="0" algn="l">
              <a:spcBef>
                <a:spcPts val="0"/>
              </a:spcBef>
              <a:spcAft>
                <a:spcPts val="0"/>
              </a:spcAft>
              <a:buSzPts val="1200"/>
              <a:buChar char="●"/>
            </a:pPr>
            <a:r>
              <a:rPr b="1" lang="en-GB" sz="1200"/>
              <a:t>Limited transmission</a:t>
            </a:r>
            <a:endParaRPr b="1" sz="1200"/>
          </a:p>
          <a:p>
            <a:pPr indent="-304800" lvl="0" marL="457200" rtl="0" algn="l">
              <a:spcBef>
                <a:spcPts val="0"/>
              </a:spcBef>
              <a:spcAft>
                <a:spcPts val="0"/>
              </a:spcAft>
              <a:buSzPts val="1200"/>
              <a:buChar char="●"/>
            </a:pPr>
            <a:r>
              <a:rPr b="1" lang="en-GB" sz="1200"/>
              <a:t>Misinformation and disinformation ncidents...</a:t>
            </a:r>
            <a:endParaRPr b="1" sz="1200"/>
          </a:p>
          <a:p>
            <a:pPr indent="0" lvl="0" marL="457200" rtl="0" algn="l">
              <a:spcBef>
                <a:spcPts val="1200"/>
              </a:spcBef>
              <a:spcAft>
                <a:spcPts val="1200"/>
              </a:spcAft>
              <a:buNone/>
            </a:pPr>
            <a:r>
              <a:t/>
            </a:r>
            <a:endParaRPr b="1"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1"/>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sp>
        <p:nvSpPr>
          <p:cNvPr id="322" name="Google Shape;322;p21"/>
          <p:cNvSpPr txBox="1"/>
          <p:nvPr>
            <p:ph idx="2" type="body"/>
          </p:nvPr>
        </p:nvSpPr>
        <p:spPr>
          <a:xfrm>
            <a:off x="5666375" y="808050"/>
            <a:ext cx="3430500" cy="37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0"/>
              <a:t>Television</a:t>
            </a:r>
            <a:endParaRPr b="1" sz="1600"/>
          </a:p>
          <a:p>
            <a:pPr indent="-304800" lvl="0" marL="457200" rtl="0" algn="l">
              <a:spcBef>
                <a:spcPts val="1200"/>
              </a:spcBef>
              <a:spcAft>
                <a:spcPts val="0"/>
              </a:spcAft>
              <a:buSzPts val="1200"/>
              <a:buChar char="●"/>
            </a:pPr>
            <a:r>
              <a:rPr b="1" lang="en-GB" sz="1200"/>
              <a:t>Increase range</a:t>
            </a:r>
            <a:endParaRPr b="1" sz="1200"/>
          </a:p>
          <a:p>
            <a:pPr indent="-304800" lvl="0" marL="457200" rtl="0" algn="l">
              <a:spcBef>
                <a:spcPts val="0"/>
              </a:spcBef>
              <a:spcAft>
                <a:spcPts val="0"/>
              </a:spcAft>
              <a:buSzPts val="1200"/>
              <a:buChar char="●"/>
            </a:pPr>
            <a:r>
              <a:rPr b="1" lang="en-GB" sz="1200"/>
              <a:t>Increase speed</a:t>
            </a:r>
            <a:endParaRPr b="1" sz="1200"/>
          </a:p>
          <a:p>
            <a:pPr indent="-304800" lvl="0" marL="457200" rtl="0" algn="l">
              <a:spcBef>
                <a:spcPts val="0"/>
              </a:spcBef>
              <a:spcAft>
                <a:spcPts val="0"/>
              </a:spcAft>
              <a:buSzPts val="1200"/>
              <a:buChar char="●"/>
            </a:pPr>
            <a:r>
              <a:rPr b="1" lang="en-GB" sz="1200"/>
              <a:t>Limited transmission and reception</a:t>
            </a:r>
            <a:endParaRPr b="1" sz="1200"/>
          </a:p>
          <a:p>
            <a:pPr indent="-304800" lvl="0" marL="457200" rtl="0" algn="l">
              <a:spcBef>
                <a:spcPts val="0"/>
              </a:spcBef>
              <a:spcAft>
                <a:spcPts val="0"/>
              </a:spcAft>
              <a:buSzPts val="1200"/>
              <a:buChar char="●"/>
            </a:pPr>
            <a:r>
              <a:rPr b="1" lang="en-GB" sz="1200"/>
              <a:t>Disinformation incidents</a:t>
            </a:r>
            <a:endParaRPr b="1" sz="1200"/>
          </a:p>
          <a:p>
            <a:pPr indent="0" lvl="0" marL="457200" rtl="0" algn="l">
              <a:spcBef>
                <a:spcPts val="1200"/>
              </a:spcBef>
              <a:spcAft>
                <a:spcPts val="1200"/>
              </a:spcAft>
              <a:buNone/>
            </a:pPr>
            <a:r>
              <a:t/>
            </a:r>
            <a:endParaRPr b="1" sz="1200"/>
          </a:p>
        </p:txBody>
      </p:sp>
      <p:pic>
        <p:nvPicPr>
          <p:cNvPr id="323" name="Google Shape;323;p21"/>
          <p:cNvPicPr preferRelativeResize="0"/>
          <p:nvPr/>
        </p:nvPicPr>
        <p:blipFill>
          <a:blip r:embed="rId3">
            <a:alphaModFix/>
          </a:blip>
          <a:stretch>
            <a:fillRect/>
          </a:stretch>
        </p:blipFill>
        <p:spPr>
          <a:xfrm>
            <a:off x="0" y="575600"/>
            <a:ext cx="5080776" cy="434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22"/>
          <p:cNvPicPr preferRelativeResize="0"/>
          <p:nvPr/>
        </p:nvPicPr>
        <p:blipFill>
          <a:blip r:embed="rId3">
            <a:alphaModFix/>
          </a:blip>
          <a:stretch>
            <a:fillRect/>
          </a:stretch>
        </p:blipFill>
        <p:spPr>
          <a:xfrm>
            <a:off x="5092025" y="2292338"/>
            <a:ext cx="3381375" cy="2237774"/>
          </a:xfrm>
          <a:prstGeom prst="rect">
            <a:avLst/>
          </a:prstGeom>
          <a:noFill/>
          <a:ln>
            <a:noFill/>
          </a:ln>
        </p:spPr>
      </p:pic>
      <p:sp>
        <p:nvSpPr>
          <p:cNvPr id="329" name="Google Shape;329;p22"/>
          <p:cNvSpPr txBox="1"/>
          <p:nvPr>
            <p:ph type="title"/>
          </p:nvPr>
        </p:nvSpPr>
        <p:spPr>
          <a:xfrm>
            <a:off x="198800" y="0"/>
            <a:ext cx="8682900" cy="64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History of information</a:t>
            </a:r>
            <a:endParaRPr/>
          </a:p>
        </p:txBody>
      </p:sp>
      <p:pic>
        <p:nvPicPr>
          <p:cNvPr id="330" name="Google Shape;330;p22"/>
          <p:cNvPicPr preferRelativeResize="0"/>
          <p:nvPr/>
        </p:nvPicPr>
        <p:blipFill>
          <a:blip r:embed="rId4">
            <a:alphaModFix/>
          </a:blip>
          <a:stretch>
            <a:fillRect/>
          </a:stretch>
        </p:blipFill>
        <p:spPr>
          <a:xfrm>
            <a:off x="74175" y="2153925"/>
            <a:ext cx="3467100" cy="2514600"/>
          </a:xfrm>
          <a:prstGeom prst="rect">
            <a:avLst/>
          </a:prstGeom>
          <a:noFill/>
          <a:ln>
            <a:noFill/>
          </a:ln>
        </p:spPr>
      </p:pic>
      <p:pic>
        <p:nvPicPr>
          <p:cNvPr id="331" name="Google Shape;331;p22"/>
          <p:cNvPicPr preferRelativeResize="0"/>
          <p:nvPr/>
        </p:nvPicPr>
        <p:blipFill>
          <a:blip r:embed="rId5">
            <a:alphaModFix/>
          </a:blip>
          <a:stretch>
            <a:fillRect/>
          </a:stretch>
        </p:blipFill>
        <p:spPr>
          <a:xfrm>
            <a:off x="2471375" y="755600"/>
            <a:ext cx="3381375" cy="2190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